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0" r:id="rId4"/>
    <p:sldId id="259" r:id="rId5"/>
    <p:sldId id="264" r:id="rId6"/>
    <p:sldId id="271" r:id="rId7"/>
    <p:sldId id="263" r:id="rId8"/>
    <p:sldId id="268" r:id="rId9"/>
    <p:sldId id="269" r:id="rId10"/>
    <p:sldId id="273" r:id="rId11"/>
    <p:sldId id="270" r:id="rId12"/>
    <p:sldId id="265" r:id="rId13"/>
    <p:sldId id="272" r:id="rId14"/>
    <p:sldId id="274" r:id="rId15"/>
    <p:sldId id="275" r:id="rId16"/>
    <p:sldId id="276" r:id="rId17"/>
    <p:sldId id="261" r:id="rId18"/>
    <p:sldId id="278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77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291" r:id="rId44"/>
    <p:sldId id="262" r:id="rId45"/>
    <p:sldId id="311" r:id="rId46"/>
    <p:sldId id="307" r:id="rId47"/>
    <p:sldId id="308" r:id="rId48"/>
    <p:sldId id="309" r:id="rId49"/>
    <p:sldId id="31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86259"/>
  </p:normalViewPr>
  <p:slideViewPr>
    <p:cSldViewPr snapToGrid="0" snapToObjects="1">
      <p:cViewPr varScale="1">
        <p:scale>
          <a:sx n="110" d="100"/>
          <a:sy n="110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B1E6B-2F8D-2F4E-B9B4-A703CA366F70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A9CC-4331-8C45-BF23-546CEC02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6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A9CC-4331-8C45-BF23-546CEC0223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9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A9CC-4331-8C45-BF23-546CEC0223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1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A9CC-4331-8C45-BF23-546CEC0223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A9CC-4331-8C45-BF23-546CEC0223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A9CC-4331-8C45-BF23-546CEC0223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6178-91A0-F94B-85F1-02F98DBD175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5BB2-1D92-9E4A-ADB6-862371B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8830"/>
            <a:ext cx="9144000" cy="2387600"/>
          </a:xfrm>
        </p:spPr>
        <p:txBody>
          <a:bodyPr/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과정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정상적으로 적용이 되면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트리를 재구성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3232765"/>
            <a:ext cx="8051800" cy="226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03506" y="4186084"/>
            <a:ext cx="6509551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73213" y="1568449"/>
            <a:ext cx="2290916" cy="506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2"/>
            <a:endCxn id="11" idx="0"/>
          </p:cNvCxnSpPr>
          <p:nvPr/>
        </p:nvCxnSpPr>
        <p:spPr>
          <a:xfrm flipH="1">
            <a:off x="5358282" y="2074606"/>
            <a:ext cx="1460389" cy="2111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7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과정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내용이 자동으로 합쳐졌다는 메시지를 확인할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en-US" altLang="ko-KR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Auto-merging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 됐으면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완료되었다는 말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완료되면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9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페이지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결과값과 같은 그래프가 나오게 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3232765"/>
            <a:ext cx="8051800" cy="226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03506" y="5188564"/>
            <a:ext cx="3343565" cy="35396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28566" y="1936955"/>
            <a:ext cx="2595716" cy="639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2"/>
            <a:endCxn id="11" idx="0"/>
          </p:cNvCxnSpPr>
          <p:nvPr/>
        </p:nvCxnSpPr>
        <p:spPr>
          <a:xfrm>
            <a:off x="3726424" y="2576052"/>
            <a:ext cx="48865" cy="2612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10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4.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결과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50"/>
            <a:ext cx="10994136" cy="57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대상으로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한 결과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0069"/>
            <a:ext cx="3683189" cy="2222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3236976"/>
            <a:ext cx="2807208" cy="356616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11" idx="1"/>
            <a:endCxn id="4" idx="3"/>
          </p:cNvCxnSpPr>
          <p:nvPr/>
        </p:nvCxnSpPr>
        <p:spPr>
          <a:xfrm flipH="1" flipV="1">
            <a:off x="4407408" y="3415284"/>
            <a:ext cx="1023180" cy="2723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0588" y="3233341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기존 </a:t>
            </a:r>
            <a:r>
              <a:rPr lang="en-US" altLang="ko-KR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내용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3622" y="3708470"/>
            <a:ext cx="2807208" cy="98240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28" idx="1"/>
            <a:endCxn id="17" idx="3"/>
          </p:cNvCxnSpPr>
          <p:nvPr/>
        </p:nvCxnSpPr>
        <p:spPr>
          <a:xfrm flipH="1" flipV="1">
            <a:off x="4110830" y="4199671"/>
            <a:ext cx="1319758" cy="656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30588" y="4021574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하면서 추가된 </a:t>
            </a:r>
            <a:r>
              <a:rPr lang="en-US" altLang="ko-KR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내용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5.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유의점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완료된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remote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해본다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4"/>
          <a:stretch/>
        </p:blipFill>
        <p:spPr>
          <a:xfrm>
            <a:off x="1066800" y="3088149"/>
            <a:ext cx="10058400" cy="21622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4813" y="4965290"/>
            <a:ext cx="2300748" cy="35396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37987" y="1568449"/>
            <a:ext cx="1071716" cy="535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 flipH="1">
            <a:off x="4385187" y="2104103"/>
            <a:ext cx="3888658" cy="2861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5.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유의점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[rejected]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되면서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되지 않는다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 </a:t>
            </a:r>
            <a:b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non-fast-forward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라는 메시지도 함께 나타난다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2" y="2458884"/>
            <a:ext cx="10057955" cy="3846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458885"/>
            <a:ext cx="10058399" cy="192758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3728" y="4778478"/>
            <a:ext cx="5063613" cy="403123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5.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유의점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22923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이유는 간단하다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b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Remote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올라가있는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Hash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값은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[2021674]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이지만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Local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완료한 후에는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Hash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값이 </a:t>
            </a:r>
            <a:r>
              <a:rPr lang="en-US" altLang="ko-KR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[27e1d50]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으로 바뀌었으므로 당연히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되지 않는다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.(non-fast-forward)</a:t>
            </a:r>
            <a:endParaRPr lang="ko-KR" altLang="en-US" sz="19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01481" y="5377808"/>
            <a:ext cx="899276" cy="89927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  <a:endCxn id="8" idx="2"/>
          </p:cNvCxnSpPr>
          <p:nvPr/>
        </p:nvCxnSpPr>
        <p:spPr>
          <a:xfrm>
            <a:off x="2900757" y="5827446"/>
            <a:ext cx="553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4352" y="5377808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A1</a:t>
            </a:r>
          </a:p>
        </p:txBody>
      </p:sp>
      <p:cxnSp>
        <p:nvCxnSpPr>
          <p:cNvPr id="10" name="Straight Arrow Connector 9"/>
          <p:cNvCxnSpPr>
            <a:stCxn id="8" idx="6"/>
            <a:endCxn id="13" idx="2"/>
          </p:cNvCxnSpPr>
          <p:nvPr/>
        </p:nvCxnSpPr>
        <p:spPr>
          <a:xfrm>
            <a:off x="4353628" y="5827446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908065" y="5377808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410" y="6406370"/>
            <a:ext cx="151741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[ master ]</a:t>
            </a:r>
          </a:p>
        </p:txBody>
      </p:sp>
      <p:cxnSp>
        <p:nvCxnSpPr>
          <p:cNvPr id="16" name="Straight Arrow Connector 15"/>
          <p:cNvCxnSpPr>
            <a:stCxn id="13" idx="6"/>
            <a:endCxn id="19" idx="2"/>
          </p:cNvCxnSpPr>
          <p:nvPr/>
        </p:nvCxnSpPr>
        <p:spPr>
          <a:xfrm>
            <a:off x="5807341" y="5827446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61778" y="5377808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A3</a:t>
            </a:r>
          </a:p>
        </p:txBody>
      </p:sp>
      <p:cxnSp>
        <p:nvCxnSpPr>
          <p:cNvPr id="21" name="Straight Arrow Connector 20"/>
          <p:cNvCxnSpPr>
            <a:stCxn id="19" idx="6"/>
            <a:endCxn id="24" idx="2"/>
          </p:cNvCxnSpPr>
          <p:nvPr/>
        </p:nvCxnSpPr>
        <p:spPr>
          <a:xfrm>
            <a:off x="7261054" y="5827446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815491" y="5377808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52383" y="640637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</a:p>
        </p:txBody>
      </p:sp>
      <p:cxnSp>
        <p:nvCxnSpPr>
          <p:cNvPr id="40" name="Straight Connector 39"/>
          <p:cNvCxnSpPr>
            <a:stCxn id="4" idx="6"/>
          </p:cNvCxnSpPr>
          <p:nvPr/>
        </p:nvCxnSpPr>
        <p:spPr>
          <a:xfrm flipV="1">
            <a:off x="2900757" y="4572548"/>
            <a:ext cx="164998" cy="125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56" idx="2"/>
          </p:cNvCxnSpPr>
          <p:nvPr/>
        </p:nvCxnSpPr>
        <p:spPr>
          <a:xfrm flipV="1">
            <a:off x="3065755" y="4568500"/>
            <a:ext cx="388597" cy="4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454352" y="4118862"/>
            <a:ext cx="899276" cy="899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B1</a:t>
            </a:r>
            <a:endParaRPr lang="en-US" sz="1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9641" y="3641543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</a:p>
        </p:txBody>
      </p:sp>
      <p:cxnSp>
        <p:nvCxnSpPr>
          <p:cNvPr id="61" name="Straight Arrow Connector 60"/>
          <p:cNvCxnSpPr>
            <a:stCxn id="56" idx="4"/>
            <a:endCxn id="8" idx="0"/>
          </p:cNvCxnSpPr>
          <p:nvPr/>
        </p:nvCxnSpPr>
        <p:spPr>
          <a:xfrm>
            <a:off x="3903990" y="5018138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908065" y="4118862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A1</a:t>
            </a:r>
          </a:p>
        </p:txBody>
      </p:sp>
      <p:cxnSp>
        <p:nvCxnSpPr>
          <p:cNvPr id="79" name="Straight Arrow Connector 78"/>
          <p:cNvCxnSpPr>
            <a:stCxn id="8" idx="0"/>
            <a:endCxn id="64" idx="2"/>
          </p:cNvCxnSpPr>
          <p:nvPr/>
        </p:nvCxnSpPr>
        <p:spPr>
          <a:xfrm flipV="1">
            <a:off x="3903990" y="4568500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4" idx="4"/>
            <a:endCxn id="13" idx="0"/>
          </p:cNvCxnSpPr>
          <p:nvPr/>
        </p:nvCxnSpPr>
        <p:spPr>
          <a:xfrm>
            <a:off x="5357703" y="5018138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361778" y="4118862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A2</a:t>
            </a:r>
          </a:p>
        </p:txBody>
      </p:sp>
      <p:cxnSp>
        <p:nvCxnSpPr>
          <p:cNvPr id="89" name="Straight Arrow Connector 88"/>
          <p:cNvCxnSpPr>
            <a:stCxn id="13" idx="0"/>
            <a:endCxn id="88" idx="2"/>
          </p:cNvCxnSpPr>
          <p:nvPr/>
        </p:nvCxnSpPr>
        <p:spPr>
          <a:xfrm flipV="1">
            <a:off x="5357703" y="4568500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8" idx="4"/>
            <a:endCxn id="19" idx="0"/>
          </p:cNvCxnSpPr>
          <p:nvPr/>
        </p:nvCxnSpPr>
        <p:spPr>
          <a:xfrm>
            <a:off x="6811416" y="5018138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9" idx="0"/>
            <a:endCxn id="100" idx="2"/>
          </p:cNvCxnSpPr>
          <p:nvPr/>
        </p:nvCxnSpPr>
        <p:spPr>
          <a:xfrm flipV="1">
            <a:off x="6811416" y="4568500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815491" y="4118862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A3</a:t>
            </a:r>
          </a:p>
        </p:txBody>
      </p:sp>
      <p:cxnSp>
        <p:nvCxnSpPr>
          <p:cNvPr id="102" name="Straight Arrow Connector 101"/>
          <p:cNvCxnSpPr>
            <a:stCxn id="100" idx="4"/>
            <a:endCxn id="24" idx="0"/>
          </p:cNvCxnSpPr>
          <p:nvPr/>
        </p:nvCxnSpPr>
        <p:spPr>
          <a:xfrm>
            <a:off x="8265129" y="5018138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9269204" y="4118862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A4</a:t>
            </a:r>
            <a:endParaRPr lang="en-US" sz="1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8" name="Straight Arrow Connector 107"/>
          <p:cNvCxnSpPr>
            <a:stCxn id="24" idx="0"/>
            <a:endCxn id="107" idx="2"/>
          </p:cNvCxnSpPr>
          <p:nvPr/>
        </p:nvCxnSpPr>
        <p:spPr>
          <a:xfrm flipV="1">
            <a:off x="8265129" y="4568500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280421" y="4720319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latin typeface="Helvetica Neue" charset="0"/>
                <a:ea typeface="Helvetica Neue" charset="0"/>
                <a:cs typeface="Helvetica Neue" charset="0"/>
              </a:rPr>
              <a:t>27e1d50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59959" y="4720319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2021674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15490" y="5980745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Helvetica Neue" charset="0"/>
                <a:ea typeface="Helvetica Neue" charset="0"/>
                <a:cs typeface="Helvetica Neue" charset="0"/>
              </a:rPr>
              <a:t>c110f1f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7" name="Straight Arrow Connector 16"/>
          <p:cNvCxnSpPr>
            <a:stCxn id="36" idx="3"/>
            <a:endCxn id="35" idx="1"/>
          </p:cNvCxnSpPr>
          <p:nvPr/>
        </p:nvCxnSpPr>
        <p:spPr>
          <a:xfrm>
            <a:off x="4348018" y="4843909"/>
            <a:ext cx="493240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5.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유의점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229233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그래서 뭐 어쩌라고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?</a:t>
            </a:r>
            <a:b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결론은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Remote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공유된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또는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대상으로는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하지 않는다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en-US" altLang="ko-KR" sz="180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ko-KR" altLang="en-US" sz="1800" dirty="0">
                <a:latin typeface="Helvetica Neue" charset="0"/>
                <a:ea typeface="Helvetica Neue" charset="0"/>
                <a:cs typeface="Helvetica Neue" charset="0"/>
              </a:rPr>
              <a:t>인턴십 교재 </a:t>
            </a:r>
            <a:r>
              <a:rPr lang="en-US" altLang="ko-KR" sz="1800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sz="1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sz="1800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sz="1800" dirty="0">
                <a:latin typeface="Helvetica Neue" charset="0"/>
                <a:ea typeface="Helvetica Neue" charset="0"/>
                <a:cs typeface="Helvetica Neue" charset="0"/>
              </a:rPr>
              <a:t> Basic - 38P)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한 기록이 없는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Local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는 얼마든지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한 후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01481" y="5270823"/>
            <a:ext cx="899276" cy="89927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  <a:endCxn id="8" idx="2"/>
          </p:cNvCxnSpPr>
          <p:nvPr/>
        </p:nvCxnSpPr>
        <p:spPr>
          <a:xfrm>
            <a:off x="2900757" y="5720461"/>
            <a:ext cx="553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4352" y="5270823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A1</a:t>
            </a:r>
          </a:p>
        </p:txBody>
      </p:sp>
      <p:cxnSp>
        <p:nvCxnSpPr>
          <p:cNvPr id="10" name="Straight Arrow Connector 9"/>
          <p:cNvCxnSpPr>
            <a:stCxn id="8" idx="6"/>
            <a:endCxn id="13" idx="2"/>
          </p:cNvCxnSpPr>
          <p:nvPr/>
        </p:nvCxnSpPr>
        <p:spPr>
          <a:xfrm>
            <a:off x="4353628" y="5720461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908065" y="5270823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410" y="6299385"/>
            <a:ext cx="151741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[ master ]</a:t>
            </a:r>
          </a:p>
        </p:txBody>
      </p:sp>
      <p:cxnSp>
        <p:nvCxnSpPr>
          <p:cNvPr id="16" name="Straight Arrow Connector 15"/>
          <p:cNvCxnSpPr>
            <a:stCxn id="13" idx="6"/>
            <a:endCxn id="19" idx="2"/>
          </p:cNvCxnSpPr>
          <p:nvPr/>
        </p:nvCxnSpPr>
        <p:spPr>
          <a:xfrm>
            <a:off x="5807341" y="5720461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61778" y="5270823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A3</a:t>
            </a:r>
          </a:p>
        </p:txBody>
      </p:sp>
      <p:cxnSp>
        <p:nvCxnSpPr>
          <p:cNvPr id="21" name="Straight Arrow Connector 20"/>
          <p:cNvCxnSpPr>
            <a:stCxn id="19" idx="6"/>
            <a:endCxn id="24" idx="2"/>
          </p:cNvCxnSpPr>
          <p:nvPr/>
        </p:nvCxnSpPr>
        <p:spPr>
          <a:xfrm>
            <a:off x="7261054" y="5720461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815491" y="5270823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52383" y="629938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</a:p>
        </p:txBody>
      </p:sp>
      <p:cxnSp>
        <p:nvCxnSpPr>
          <p:cNvPr id="40" name="Straight Connector 39"/>
          <p:cNvCxnSpPr>
            <a:stCxn id="4" idx="6"/>
          </p:cNvCxnSpPr>
          <p:nvPr/>
        </p:nvCxnSpPr>
        <p:spPr>
          <a:xfrm flipV="1">
            <a:off x="2900757" y="4465563"/>
            <a:ext cx="164998" cy="125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56" idx="2"/>
          </p:cNvCxnSpPr>
          <p:nvPr/>
        </p:nvCxnSpPr>
        <p:spPr>
          <a:xfrm flipV="1">
            <a:off x="3065755" y="4461515"/>
            <a:ext cx="388597" cy="4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454352" y="4011877"/>
            <a:ext cx="899276" cy="899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B1</a:t>
            </a:r>
            <a:endParaRPr lang="en-US" sz="1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9641" y="3534558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</a:p>
        </p:txBody>
      </p:sp>
      <p:cxnSp>
        <p:nvCxnSpPr>
          <p:cNvPr id="61" name="Straight Arrow Connector 60"/>
          <p:cNvCxnSpPr>
            <a:stCxn id="56" idx="4"/>
            <a:endCxn id="8" idx="0"/>
          </p:cNvCxnSpPr>
          <p:nvPr/>
        </p:nvCxnSpPr>
        <p:spPr>
          <a:xfrm>
            <a:off x="3903990" y="4911153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908065" y="4011877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A1</a:t>
            </a:r>
          </a:p>
        </p:txBody>
      </p:sp>
      <p:cxnSp>
        <p:nvCxnSpPr>
          <p:cNvPr id="79" name="Straight Arrow Connector 78"/>
          <p:cNvCxnSpPr>
            <a:stCxn id="8" idx="0"/>
            <a:endCxn id="64" idx="2"/>
          </p:cNvCxnSpPr>
          <p:nvPr/>
        </p:nvCxnSpPr>
        <p:spPr>
          <a:xfrm flipV="1">
            <a:off x="3903990" y="4461515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4" idx="4"/>
            <a:endCxn id="13" idx="0"/>
          </p:cNvCxnSpPr>
          <p:nvPr/>
        </p:nvCxnSpPr>
        <p:spPr>
          <a:xfrm>
            <a:off x="5357703" y="4911153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361778" y="4011877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A2</a:t>
            </a:r>
          </a:p>
        </p:txBody>
      </p:sp>
      <p:cxnSp>
        <p:nvCxnSpPr>
          <p:cNvPr id="89" name="Straight Arrow Connector 88"/>
          <p:cNvCxnSpPr>
            <a:stCxn id="13" idx="0"/>
            <a:endCxn id="88" idx="2"/>
          </p:cNvCxnSpPr>
          <p:nvPr/>
        </p:nvCxnSpPr>
        <p:spPr>
          <a:xfrm flipV="1">
            <a:off x="5357703" y="4461515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8" idx="4"/>
            <a:endCxn id="19" idx="0"/>
          </p:cNvCxnSpPr>
          <p:nvPr/>
        </p:nvCxnSpPr>
        <p:spPr>
          <a:xfrm>
            <a:off x="6811416" y="4911153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9" idx="0"/>
            <a:endCxn id="100" idx="2"/>
          </p:cNvCxnSpPr>
          <p:nvPr/>
        </p:nvCxnSpPr>
        <p:spPr>
          <a:xfrm flipV="1">
            <a:off x="6811416" y="4461515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815491" y="4011877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A3</a:t>
            </a:r>
          </a:p>
        </p:txBody>
      </p:sp>
      <p:cxnSp>
        <p:nvCxnSpPr>
          <p:cNvPr id="102" name="Straight Arrow Connector 101"/>
          <p:cNvCxnSpPr>
            <a:stCxn id="100" idx="4"/>
            <a:endCxn id="24" idx="0"/>
          </p:cNvCxnSpPr>
          <p:nvPr/>
        </p:nvCxnSpPr>
        <p:spPr>
          <a:xfrm>
            <a:off x="8265129" y="4911153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9269204" y="4011877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A4</a:t>
            </a:r>
            <a:endParaRPr lang="en-US" sz="1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8" name="Straight Arrow Connector 107"/>
          <p:cNvCxnSpPr>
            <a:stCxn id="24" idx="0"/>
            <a:endCxn id="107" idx="2"/>
          </p:cNvCxnSpPr>
          <p:nvPr/>
        </p:nvCxnSpPr>
        <p:spPr>
          <a:xfrm flipV="1">
            <a:off x="8265129" y="4461515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280421" y="4613334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latin typeface="Helvetica Neue" charset="0"/>
                <a:ea typeface="Helvetica Neue" charset="0"/>
                <a:cs typeface="Helvetica Neue" charset="0"/>
              </a:rPr>
              <a:t>27e1d50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59959" y="4613334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2021674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15490" y="5873760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Helvetica Neue" charset="0"/>
                <a:ea typeface="Helvetica Neue" charset="0"/>
                <a:cs typeface="Helvetica Neue" charset="0"/>
              </a:rPr>
              <a:t>c110f1f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7" name="Straight Arrow Connector 16"/>
          <p:cNvCxnSpPr>
            <a:stCxn id="36" idx="3"/>
            <a:endCxn id="35" idx="1"/>
          </p:cNvCxnSpPr>
          <p:nvPr/>
        </p:nvCxnSpPr>
        <p:spPr>
          <a:xfrm>
            <a:off x="4348018" y="4736924"/>
            <a:ext cx="493240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0" y="2414756"/>
            <a:ext cx="1739900" cy="16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9337" y="4764424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Helvetica Neue" charset="0"/>
                <a:ea typeface="Helvetica Neue" charset="0"/>
                <a:cs typeface="Helvetica Neue" charset="0"/>
              </a:rPr>
              <a:t>그럼 </a:t>
            </a:r>
            <a:r>
              <a:rPr lang="en-US" altLang="ko-KR" sz="2800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sz="2800" dirty="0">
                <a:latin typeface="Helvetica Neue" charset="0"/>
                <a:ea typeface="Helvetica Neue" charset="0"/>
                <a:cs typeface="Helvetica Neue" charset="0"/>
              </a:rPr>
              <a:t>를 </a:t>
            </a:r>
            <a:r>
              <a:rPr lang="ko-KR" altLang="en-US" sz="28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왜써요</a:t>
            </a:r>
            <a:r>
              <a:rPr lang="en-US" altLang="ko-KR" sz="28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ko-KR" altLang="en-US" sz="28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sz="2800" dirty="0">
                <a:latin typeface="Helvetica Neue" charset="0"/>
                <a:ea typeface="Helvetica Neue" charset="0"/>
                <a:cs typeface="Helvetica Neue" charset="0"/>
              </a:rPr>
              <a:t>도 못하는데</a:t>
            </a:r>
            <a:r>
              <a:rPr lang="en-US" altLang="ko-KR" sz="2800" dirty="0">
                <a:latin typeface="Helvetica Neue" charset="0"/>
                <a:ea typeface="Helvetica Neue" charset="0"/>
                <a:cs typeface="Helvetica Neue" charset="0"/>
              </a:rPr>
              <a:t>..?</a:t>
            </a:r>
            <a:endParaRPr lang="ko-KR" altLang="en-US" sz="28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ko-KR" altLang="en-US" sz="2800" dirty="0">
                <a:latin typeface="Helvetica Neue" charset="0"/>
                <a:ea typeface="Helvetica Neue" charset="0"/>
                <a:cs typeface="Helvetica Neue" charset="0"/>
              </a:rPr>
              <a:t>방법이 없을까요</a:t>
            </a:r>
            <a:r>
              <a:rPr lang="en-US" altLang="ko-KR" sz="2800" dirty="0"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95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checkout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한 후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기준으로 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시도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해본다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011129"/>
            <a:ext cx="6769100" cy="212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0490" y="3224981"/>
            <a:ext cx="1674778" cy="393289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완료되면 아래와 같이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위에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가 위치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한 것을 확인할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Remote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공유된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origin/B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는 아래에 위치하고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Local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된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[B]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가 위로 올라간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것을 확인할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05084"/>
            <a:ext cx="10058400" cy="2424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805084"/>
            <a:ext cx="3347884" cy="29496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5447072"/>
            <a:ext cx="3347884" cy="294968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98839" y="4100052"/>
            <a:ext cx="98323" cy="13470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1.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뭔가요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사전적 의미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새로운 기준을 설정하다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에서의 의미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(?)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기존에 있던 히스토리를 재정렬한다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checkout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338051"/>
            <a:ext cx="4470400" cy="1054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4809" y="3577419"/>
            <a:ext cx="1871079" cy="3285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4810" y="4048978"/>
            <a:ext cx="439010" cy="28202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2"/>
            <a:endCxn id="11" idx="0"/>
          </p:cNvCxnSpPr>
          <p:nvPr/>
        </p:nvCxnSpPr>
        <p:spPr>
          <a:xfrm flipH="1">
            <a:off x="6004315" y="3905951"/>
            <a:ext cx="716034" cy="143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48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26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checkout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하였으면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것이다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방법은 총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가지가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1. Fast-forward Merge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2. 3-way Merge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merge [ B ]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입력한다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그럼 아래와 같이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의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Hash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값이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3b01dfe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cdbb1dd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로 바뀌었다는 메시지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나온다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3773844"/>
            <a:ext cx="3733800" cy="2095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7948" y="4473677"/>
            <a:ext cx="1091381" cy="27530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8428" y="4748981"/>
            <a:ext cx="2299520" cy="403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4" idx="2"/>
            <a:endCxn id="7" idx="3"/>
          </p:cNvCxnSpPr>
          <p:nvPr/>
        </p:nvCxnSpPr>
        <p:spPr>
          <a:xfrm rot="5400000">
            <a:off x="6740014" y="4576916"/>
            <a:ext cx="201561" cy="54569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34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8560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Remote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해본다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정상적으로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되었다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되는 이유는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의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Local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과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Remote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간의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Hash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log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값이 서로 일치하는 상황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하고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하면서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A 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에 새로운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이 생성이 되었기 때문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아래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‘3b01dfe..cdbb1dd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A - &gt; A’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메시지만 봐도 알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4523980"/>
            <a:ext cx="5727700" cy="1712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0619" y="5978014"/>
            <a:ext cx="2310581" cy="32446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856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GitLab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웹 페이지에서 그래프를 확인해보면 아래와 같이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가장 최신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한 값으로 나오는것을 확인할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397455"/>
            <a:ext cx="3238500" cy="2705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0400" y="5378245"/>
            <a:ext cx="2186039" cy="38345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0400" y="3440572"/>
            <a:ext cx="2186039" cy="38345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660490" y="3824030"/>
            <a:ext cx="9833" cy="1554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6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이전과 동일하게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한 후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checkout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merge --no-</a:t>
            </a:r>
            <a:r>
              <a:rPr lang="en-US" altLang="ko-KR" dirty="0" err="1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ff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[ B ]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입력한다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583344"/>
            <a:ext cx="5181600" cy="247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0267" y="5765799"/>
            <a:ext cx="2108200" cy="355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2667" y="2573867"/>
            <a:ext cx="2997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2"/>
            <a:endCxn id="6" idx="0"/>
          </p:cNvCxnSpPr>
          <p:nvPr/>
        </p:nvCxnSpPr>
        <p:spPr>
          <a:xfrm>
            <a:off x="3361267" y="3107267"/>
            <a:ext cx="3213100" cy="2658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53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8"/>
            <a:ext cx="10994136" cy="344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merge --no-</a:t>
            </a:r>
            <a:r>
              <a:rPr lang="en-US" altLang="ko-KR" dirty="0" err="1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ff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[ B ]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입력하면 다음과 같은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Vi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편집창이 나올 것 이다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시도하였으니 기본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메시지는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Merge Branch ‘B’ into ‘A’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나올 것이다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b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안으로 들어간다는 메시지 내용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기본 메시지 말고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원하는 메시지로도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Merge Commit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생성이 가능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하다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4703233"/>
            <a:ext cx="6731000" cy="184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37000" y="3031067"/>
            <a:ext cx="4174067" cy="448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8533" y="4904315"/>
            <a:ext cx="2260600" cy="381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4" idx="2"/>
            <a:endCxn id="7" idx="0"/>
          </p:cNvCxnSpPr>
          <p:nvPr/>
        </p:nvCxnSpPr>
        <p:spPr>
          <a:xfrm flipH="1">
            <a:off x="3788833" y="3479800"/>
            <a:ext cx="2235201" cy="1424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48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3096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3-way 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완료되었으면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Remote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완료되었으면 아래와 같은 메시지가 나올 것이다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3382725"/>
            <a:ext cx="5702300" cy="2564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723467"/>
            <a:ext cx="2277533" cy="296333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6.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의문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856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GitLab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웹 페이지에서 그래프를 확인해보면 아래와 같이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되면서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새로운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을 생성하는 방식의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3-way Merge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방식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된 것을 확인할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0" y="3253317"/>
            <a:ext cx="3721100" cy="306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5450" y="5588000"/>
            <a:ext cx="2266950" cy="355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35450" y="3674533"/>
            <a:ext cx="2266950" cy="355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35449" y="3270251"/>
            <a:ext cx="3799417" cy="3556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11135" y="3894667"/>
            <a:ext cx="228598" cy="1693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12" idx="1"/>
          </p:cNvCxnSpPr>
          <p:nvPr/>
        </p:nvCxnSpPr>
        <p:spPr>
          <a:xfrm rot="16200000" flipV="1">
            <a:off x="4214283" y="3469217"/>
            <a:ext cx="446616" cy="404284"/>
          </a:xfrm>
          <a:prstGeom prst="bentConnector4">
            <a:avLst>
              <a:gd name="adj1" fmla="val 30095"/>
              <a:gd name="adj2" fmla="val 15654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232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620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페이지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과정처럼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각각의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비교하면서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이루어지므로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는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보다 어떨 땐 손이 더 많이가는 작업이라고 볼 수도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7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쓰기전에 알아야 할 것은 뭔가요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기본 개념</a:t>
            </a:r>
            <a:endParaRPr lang="en-US" altLang="ko-KR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$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두가지 종류</a:t>
            </a:r>
            <a:endParaRPr lang="en-US" altLang="ko-KR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- 3 Way Merge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- Fast Forward Merge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19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749147"/>
            <a:ext cx="3009900" cy="1155700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50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develop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test1.html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파일 상태</a:t>
            </a:r>
            <a:endParaRPr lang="en-US" altLang="ko-KR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develop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기준으로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A ],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생성되었다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50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], 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test1.html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작업을 하였다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68725"/>
            <a:ext cx="3575050" cy="130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0" y="3768725"/>
            <a:ext cx="3829050" cy="130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2692" y="312090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6342" y="312090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78386"/>
          <a:stretch/>
        </p:blipFill>
        <p:spPr>
          <a:xfrm>
            <a:off x="2622550" y="3591984"/>
            <a:ext cx="6946900" cy="776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50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시도한다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1267" y="3806826"/>
            <a:ext cx="1532466" cy="37570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6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3067050"/>
            <a:ext cx="6946900" cy="359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50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그런데 어떤 메시지가 나온다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11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페이지의 내용처럼 나오질 않는다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‘Auto-merging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시도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&gt;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Conflict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&gt;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Patch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실패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’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라는 메시지가 나온다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en-US" altLang="ko-KR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조건 </a:t>
            </a:r>
            <a:r>
              <a:rPr lang="en-US" altLang="ko-KR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의 내용을 기준으로 올릴 것</a:t>
            </a:r>
            <a:r>
              <a:rPr lang="en-US" altLang="ko-KR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ko-KR" altLang="en-US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4684" y="3281892"/>
            <a:ext cx="1532466" cy="37570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9700" y="4665133"/>
            <a:ext cx="4423833" cy="4572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79700" y="5308600"/>
            <a:ext cx="2722033" cy="26246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2"/>
            <a:endCxn id="5" idx="0"/>
          </p:cNvCxnSpPr>
          <p:nvPr/>
        </p:nvCxnSpPr>
        <p:spPr>
          <a:xfrm flipH="1">
            <a:off x="4891617" y="3657599"/>
            <a:ext cx="749300" cy="1007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  <a:endCxn id="10" idx="3"/>
          </p:cNvCxnSpPr>
          <p:nvPr/>
        </p:nvCxnSpPr>
        <p:spPr>
          <a:xfrm flipH="1">
            <a:off x="5401733" y="4893733"/>
            <a:ext cx="1701800" cy="546100"/>
          </a:xfrm>
          <a:prstGeom prst="bentConnector3">
            <a:avLst>
              <a:gd name="adj1" fmla="val -134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1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50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충돌이 나는것은 당연하다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</a:t>
            </a:r>
            <a:b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21 ~ 24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번째 줄에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서로 다른 작업 내용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 있기 때문이다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98500"/>
            <a:ext cx="3575050" cy="130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0" y="3998500"/>
            <a:ext cx="3829050" cy="130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2692" y="3350684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6342" y="3350684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5598" y="4188373"/>
            <a:ext cx="2948614" cy="21691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15598" y="4450839"/>
            <a:ext cx="2948614" cy="21691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5598" y="4687904"/>
            <a:ext cx="2948614" cy="21691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15598" y="4916502"/>
            <a:ext cx="2948614" cy="216914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43257" y="4188373"/>
            <a:ext cx="3243475" cy="21691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43257" y="4445157"/>
            <a:ext cx="3243475" cy="21691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43257" y="4687904"/>
            <a:ext cx="3243475" cy="21691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43257" y="4916502"/>
            <a:ext cx="3243475" cy="216914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5" idx="3"/>
            <a:endCxn id="12" idx="1"/>
          </p:cNvCxnSpPr>
          <p:nvPr/>
        </p:nvCxnSpPr>
        <p:spPr>
          <a:xfrm>
            <a:off x="4564212" y="4296830"/>
            <a:ext cx="197904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3" idx="1"/>
          </p:cNvCxnSpPr>
          <p:nvPr/>
        </p:nvCxnSpPr>
        <p:spPr>
          <a:xfrm flipV="1">
            <a:off x="4564212" y="4553614"/>
            <a:ext cx="1979045" cy="56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3"/>
            <a:endCxn id="14" idx="1"/>
          </p:cNvCxnSpPr>
          <p:nvPr/>
        </p:nvCxnSpPr>
        <p:spPr>
          <a:xfrm>
            <a:off x="4564212" y="4796361"/>
            <a:ext cx="197904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15" idx="1"/>
          </p:cNvCxnSpPr>
          <p:nvPr/>
        </p:nvCxnSpPr>
        <p:spPr>
          <a:xfrm>
            <a:off x="4564212" y="5024959"/>
            <a:ext cx="197904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804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50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status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입력해본다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도움말과 함께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test1.html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파일의 상태가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‘both modified’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변경된 것을 알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.(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충돌 후 파일이 수정된 상태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061760"/>
            <a:ext cx="5892800" cy="3327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0" y="5655733"/>
            <a:ext cx="2616200" cy="372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57533" y="2082271"/>
            <a:ext cx="2616200" cy="440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3" idx="2"/>
            <a:endCxn id="17" idx="0"/>
          </p:cNvCxnSpPr>
          <p:nvPr/>
        </p:nvCxnSpPr>
        <p:spPr>
          <a:xfrm flipH="1">
            <a:off x="5118100" y="2523067"/>
            <a:ext cx="3547533" cy="31326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41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49"/>
            <a:ext cx="10994136" cy="2597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충돌이 일어난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test1.html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파일을 열어본다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의 내용은 이러한데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,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  <a:r>
              <a:rPr lang="ko-KR" altLang="en-US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의 내용은 이러하여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충돌이 났다는 것을 보여준다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34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페이지의 조건처럼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기준으로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것이니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내용을 남겨두고 나머지는 지워주는 식으로 충돌을 해결한다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4101042"/>
            <a:ext cx="3994150" cy="2279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0675" y="4546600"/>
            <a:ext cx="3454400" cy="9144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90675" y="5661554"/>
            <a:ext cx="3454400" cy="28204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7600" y="2040467"/>
            <a:ext cx="5147733" cy="694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16134" y="2040467"/>
            <a:ext cx="5147733" cy="69426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12" idx="2"/>
            <a:endCxn id="4" idx="3"/>
          </p:cNvCxnSpPr>
          <p:nvPr/>
        </p:nvCxnSpPr>
        <p:spPr>
          <a:xfrm flipH="1">
            <a:off x="5045075" y="2734733"/>
            <a:ext cx="3844926" cy="2269067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10" idx="0"/>
          </p:cNvCxnSpPr>
          <p:nvPr/>
        </p:nvCxnSpPr>
        <p:spPr>
          <a:xfrm flipH="1">
            <a:off x="3317875" y="2734733"/>
            <a:ext cx="373592" cy="29268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4888442"/>
            <a:ext cx="3714750" cy="70485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0" idx="3"/>
          </p:cNvCxnSpPr>
          <p:nvPr/>
        </p:nvCxnSpPr>
        <p:spPr>
          <a:xfrm flipV="1">
            <a:off x="5045075" y="5240867"/>
            <a:ext cx="2811992" cy="5617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4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49"/>
            <a:ext cx="10994136" cy="1758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충돌을 해결하였으면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그 다음엔 어떻게 해야할까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?</a:t>
            </a:r>
            <a:b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다시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status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입력해본다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그럼 아래와 같이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도움말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메시지가 나올 것이다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326871"/>
            <a:ext cx="5892800" cy="332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4269844"/>
            <a:ext cx="5342467" cy="719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2504017"/>
            <a:ext cx="1227667" cy="618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3" idx="0"/>
          </p:cNvCxnSpPr>
          <p:nvPr/>
        </p:nvCxnSpPr>
        <p:spPr>
          <a:xfrm>
            <a:off x="4500034" y="3122084"/>
            <a:ext cx="1524000" cy="11477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05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49"/>
            <a:ext cx="10994136" cy="494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에는 충돌이 났을경우 해결할 수 있는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가지의 옵션이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1.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rebase </a:t>
            </a:r>
            <a:r>
              <a:rPr lang="uk-UA" altLang="ko-KR" dirty="0">
                <a:latin typeface="Helvetica Neue" charset="0"/>
                <a:ea typeface="Helvetica Neue" charset="0"/>
                <a:cs typeface="Helvetica Neue" charset="0"/>
              </a:rPr>
              <a:t>--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continue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충돌이 난 파일을 해결한 다음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,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Staging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상태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add [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fileName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])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만든 후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계속 진행한다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2. 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rebase </a:t>
            </a:r>
            <a:r>
              <a:rPr lang="uk-UA" altLang="ko-KR" dirty="0">
                <a:latin typeface="Helvetica Neue" charset="0"/>
                <a:ea typeface="Helvetica Neue" charset="0"/>
                <a:cs typeface="Helvetica Neue" charset="0"/>
              </a:rPr>
              <a:t>--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skip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충돌이 난 해당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부분을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skip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하고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계속 진행한다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rebase </a:t>
            </a:r>
            <a:r>
              <a:rPr lang="uk-UA" altLang="ko-KR" dirty="0">
                <a:latin typeface="Helvetica Neue" charset="0"/>
                <a:ea typeface="Helvetica Neue" charset="0"/>
                <a:cs typeface="Helvetica Neue" charset="0"/>
              </a:rPr>
              <a:t>--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abort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취소한다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 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시도한 상태에서는 임시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checkout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 되기 때문에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, 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시도한 후 다른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checkout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하고싶은 경우에는 꼭 </a:t>
            </a:r>
            <a:r>
              <a:rPr lang="uk-UA" altLang="ko-KR" dirty="0">
                <a:latin typeface="Helvetica Neue" charset="0"/>
                <a:ea typeface="Helvetica Neue" charset="0"/>
                <a:cs typeface="Helvetica Neue" charset="0"/>
              </a:rPr>
              <a:t>--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abort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옵션 명령어를 이용하여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빠져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나와야 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907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 : rebase --continue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49"/>
            <a:ext cx="10994136" cy="120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rebase </a:t>
            </a:r>
            <a:r>
              <a:rPr lang="uk-UA" altLang="ko-KR" dirty="0">
                <a:latin typeface="Helvetica Neue" charset="0"/>
                <a:ea typeface="Helvetica Neue" charset="0"/>
                <a:cs typeface="Helvetica Neue" charset="0"/>
              </a:rPr>
              <a:t>--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continue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충돌이 난 파일을 해결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한 다음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,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Staging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상태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add [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fileName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])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만든 후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를 계속 진행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4" y="3220509"/>
            <a:ext cx="3994150" cy="2279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8940" y="3666067"/>
            <a:ext cx="3140364" cy="9144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8940" y="4774336"/>
            <a:ext cx="3140364" cy="28204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591175"/>
            <a:ext cx="3714750" cy="70485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1628184" y="5056382"/>
            <a:ext cx="1000938" cy="7561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3052" y="2777067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충돌 상태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endParaRPr lang="en-US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2056" y="6307667"/>
            <a:ext cx="89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해결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endParaRPr lang="en-US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25913"/>
          <a:stretch/>
        </p:blipFill>
        <p:spPr>
          <a:xfrm>
            <a:off x="4526106" y="2599279"/>
            <a:ext cx="3322494" cy="41888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65800" y="5056382"/>
            <a:ext cx="1744133" cy="25221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1" idx="3"/>
            <a:endCxn id="19" idx="1"/>
          </p:cNvCxnSpPr>
          <p:nvPr/>
        </p:nvCxnSpPr>
        <p:spPr>
          <a:xfrm flipV="1">
            <a:off x="2575250" y="5182491"/>
            <a:ext cx="3190550" cy="13098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402" y="2599279"/>
            <a:ext cx="3845305" cy="12976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456333" y="2777067"/>
            <a:ext cx="1490134" cy="245533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9" idx="0"/>
            <a:endCxn id="24" idx="0"/>
          </p:cNvCxnSpPr>
          <p:nvPr/>
        </p:nvCxnSpPr>
        <p:spPr>
          <a:xfrm rot="5400000" flipH="1" flipV="1">
            <a:off x="7779976" y="1634959"/>
            <a:ext cx="2279315" cy="4563533"/>
          </a:xfrm>
          <a:prstGeom prst="bentConnector3">
            <a:avLst>
              <a:gd name="adj1" fmla="val 112629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11067" y="3022600"/>
            <a:ext cx="1422400" cy="64346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stCxn id="24" idx="2"/>
            <a:endCxn id="31" idx="3"/>
          </p:cNvCxnSpPr>
          <p:nvPr/>
        </p:nvCxnSpPr>
        <p:spPr>
          <a:xfrm rot="5400000">
            <a:off x="10206567" y="2349501"/>
            <a:ext cx="321734" cy="1667933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829117" y="4151562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더 이상 충돌없이</a:t>
            </a:r>
            <a:b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가 완료된 상태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endParaRPr lang="en-US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8" name="Straight Arrow Connector 37"/>
          <p:cNvCxnSpPr>
            <a:stCxn id="31" idx="2"/>
            <a:endCxn id="36" idx="0"/>
          </p:cNvCxnSpPr>
          <p:nvPr/>
        </p:nvCxnSpPr>
        <p:spPr>
          <a:xfrm>
            <a:off x="8822267" y="3666067"/>
            <a:ext cx="1275787" cy="4854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6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과정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4013"/>
            <a:ext cx="3009900" cy="1155700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50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], 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test1.html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파일 상태</a:t>
            </a:r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 : rebase --continue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49"/>
            <a:ext cx="10994136" cy="1411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는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단계적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비교하면서 위로 올라가는 방식이기 때문에 충돌을 해결한 후 </a:t>
            </a:r>
            <a:r>
              <a:rPr lang="uk-UA" altLang="ko-KR" dirty="0">
                <a:latin typeface="Helvetica Neue" charset="0"/>
                <a:ea typeface="Helvetica Neue" charset="0"/>
                <a:cs typeface="Helvetica Neue" charset="0"/>
              </a:rPr>
              <a:t>--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continue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하더라도 다시 충돌이 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모두 수동으로 해결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해야한다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85065"/>
            <a:ext cx="3005635" cy="1564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052" y="30480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충돌 상태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endParaRPr lang="en-US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2056" y="6488668"/>
            <a:ext cx="89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해결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endParaRPr lang="en-US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9998"/>
            <a:ext cx="3072426" cy="1068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0000" y="3852333"/>
            <a:ext cx="2717800" cy="72813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70000" y="5799667"/>
            <a:ext cx="2717800" cy="5334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0000" y="4648200"/>
            <a:ext cx="2717800" cy="28204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70000" y="5517621"/>
            <a:ext cx="2717800" cy="28204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701" y="3485065"/>
            <a:ext cx="4360793" cy="21843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4833" y="3691465"/>
            <a:ext cx="1193832" cy="381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46765" y="3613566"/>
            <a:ext cx="1261568" cy="21506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5" idx="1"/>
            <a:endCxn id="6" idx="1"/>
          </p:cNvCxnSpPr>
          <p:nvPr/>
        </p:nvCxnSpPr>
        <p:spPr>
          <a:xfrm rot="10800000" flipH="1" flipV="1">
            <a:off x="1423052" y="3232666"/>
            <a:ext cx="259004" cy="3440668"/>
          </a:xfrm>
          <a:prstGeom prst="bentConnector3">
            <a:avLst>
              <a:gd name="adj1" fmla="val -339969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3"/>
            <a:endCxn id="14" idx="0"/>
          </p:cNvCxnSpPr>
          <p:nvPr/>
        </p:nvCxnSpPr>
        <p:spPr>
          <a:xfrm flipV="1">
            <a:off x="2575250" y="3613566"/>
            <a:ext cx="4202299" cy="3059768"/>
          </a:xfrm>
          <a:prstGeom prst="bentConnector4">
            <a:avLst>
              <a:gd name="adj1" fmla="val 37055"/>
              <a:gd name="adj2" fmla="val 112728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4" idx="2"/>
            <a:endCxn id="12" idx="3"/>
          </p:cNvCxnSpPr>
          <p:nvPr/>
        </p:nvCxnSpPr>
        <p:spPr>
          <a:xfrm rot="5400000">
            <a:off x="6071440" y="3175856"/>
            <a:ext cx="53334" cy="1358884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18731" y="4798507"/>
            <a:ext cx="1747890" cy="19551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12" idx="2"/>
            <a:endCxn id="30" idx="0"/>
          </p:cNvCxnSpPr>
          <p:nvPr/>
        </p:nvCxnSpPr>
        <p:spPr>
          <a:xfrm>
            <a:off x="4821749" y="4072465"/>
            <a:ext cx="270927" cy="7260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18731" y="6180667"/>
            <a:ext cx="768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충돌을 해결한 후 </a:t>
            </a:r>
            <a:r>
              <a:rPr lang="en-US" altLang="ko-KR" dirty="0"/>
              <a:t>A-1 Commit</a:t>
            </a:r>
            <a:r>
              <a:rPr lang="ko-KR" altLang="en-US" dirty="0"/>
              <a:t>은 적용이 되었지만 </a:t>
            </a:r>
            <a:r>
              <a:rPr lang="en-US" altLang="ko-KR" dirty="0"/>
              <a:t>A-2 Commit</a:t>
            </a:r>
            <a:r>
              <a:rPr lang="ko-KR" altLang="en-US" dirty="0"/>
              <a:t>에서 </a:t>
            </a:r>
            <a:r>
              <a:rPr lang="ko-KR" altLang="en-US" dirty="0">
                <a:solidFill>
                  <a:srgbClr val="FF0000"/>
                </a:solidFill>
              </a:rPr>
              <a:t>다시 충돌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/>
              <a:t>계속 충돌이 나면 이러한 작업이 반복될 수 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084733" y="6104467"/>
            <a:ext cx="2747603" cy="492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0" idx="2"/>
            <a:endCxn id="33" idx="0"/>
          </p:cNvCxnSpPr>
          <p:nvPr/>
        </p:nvCxnSpPr>
        <p:spPr>
          <a:xfrm>
            <a:off x="5092676" y="4994021"/>
            <a:ext cx="5365859" cy="11104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 --skip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49"/>
            <a:ext cx="10994136" cy="148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$ </a:t>
            </a:r>
            <a:r>
              <a:rPr lang="en-US" altLang="ko-KR" dirty="0" err="1">
                <a:latin typeface="Helvetica Neue" charset="0"/>
                <a:ea typeface="Helvetica Neue" charset="0"/>
                <a:cs typeface="Helvetica Neue" charset="0"/>
              </a:rPr>
              <a:t>git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rebase </a:t>
            </a:r>
            <a:r>
              <a:rPr lang="uk-UA" altLang="ko-KR" dirty="0">
                <a:latin typeface="Helvetica Neue" charset="0"/>
                <a:ea typeface="Helvetica Neue" charset="0"/>
                <a:cs typeface="Helvetica Neue" charset="0"/>
              </a:rPr>
              <a:t>--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skip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충돌이 난 해당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부분을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skip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하고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계속 진행한다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 --skip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도 마찬가지로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다음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과 비교하여 다시 충돌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 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89" y="3508376"/>
            <a:ext cx="3994150" cy="2279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7740" y="3953934"/>
            <a:ext cx="3140364" cy="9144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17740" y="5062203"/>
            <a:ext cx="3140364" cy="28204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77487" y="306493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충돌 상태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endParaRPr lang="en-US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90" y="3717927"/>
            <a:ext cx="4038600" cy="2070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302" y="3056468"/>
            <a:ext cx="4198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skip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을 하고 다시 충돌난 상태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</a:p>
          <a:p>
            <a:pPr algn="ctr"/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이전에 충돌난 부분까지 같이 표시된다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6806" y="3953934"/>
            <a:ext cx="3140364" cy="9144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96806" y="5062203"/>
            <a:ext cx="3140364" cy="50886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3"/>
            <a:endCxn id="14" idx="1"/>
          </p:cNvCxnSpPr>
          <p:nvPr/>
        </p:nvCxnSpPr>
        <p:spPr>
          <a:xfrm>
            <a:off x="4758104" y="4411134"/>
            <a:ext cx="29387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15" idx="1"/>
          </p:cNvCxnSpPr>
          <p:nvPr/>
        </p:nvCxnSpPr>
        <p:spPr>
          <a:xfrm>
            <a:off x="4758104" y="5203226"/>
            <a:ext cx="2938702" cy="1134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7.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충돌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(Conflict)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 --skip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38200" y="1568449"/>
            <a:ext cx="10994136" cy="1115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끝까지 </a:t>
            </a:r>
            <a:r>
              <a:rPr lang="uk-UA" altLang="ko-KR" dirty="0">
                <a:latin typeface="Helvetica Neue" charset="0"/>
                <a:ea typeface="Helvetica Neue" charset="0"/>
                <a:cs typeface="Helvetica Neue" charset="0"/>
              </a:rPr>
              <a:t>--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skip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하게되면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는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Rebase 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대상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인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의 내용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으로 바뀌게 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6" y="3166533"/>
            <a:ext cx="3975100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67" y="3166533"/>
            <a:ext cx="3975100" cy="1384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61207" y="4550833"/>
            <a:ext cx="3140364" cy="93735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32439" y="3382435"/>
            <a:ext cx="3140364" cy="93735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7" idx="3"/>
            <a:endCxn id="18" idx="1"/>
          </p:cNvCxnSpPr>
          <p:nvPr/>
        </p:nvCxnSpPr>
        <p:spPr>
          <a:xfrm flipV="1">
            <a:off x="5401571" y="3851110"/>
            <a:ext cx="2430868" cy="11683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26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8.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언제 써야하나요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Example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배포일이 정해지지 않은 </a:t>
            </a:r>
            <a:r>
              <a:rPr lang="en-US" altLang="ko-KR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Issue ]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배포일이 정해진 후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배포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때</a:t>
            </a:r>
            <a:endParaRPr lang="en-US" altLang="ko-KR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Example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이전에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한 내용을 수정하고 그 뒤에 연속되는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모든 내용을 반영하고 싶을 때</a:t>
            </a:r>
            <a:endParaRPr lang="en-US" altLang="ko-KR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Example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[A]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파생된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[B]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작업을 한 후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[B]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Fast-forward 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때</a:t>
            </a:r>
          </a:p>
        </p:txBody>
      </p:sp>
    </p:spTree>
    <p:extLst>
      <p:ext uri="{BB962C8B-B14F-4D97-AF65-F5344CB8AC3E}">
        <p14:creationId xmlns:p14="http://schemas.microsoft.com/office/powerpoint/2010/main" val="1021412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8-1. Example 1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14001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배포일이 정해지지 않은 </a:t>
            </a:r>
            <a:r>
              <a:rPr lang="en-US" altLang="ko-KR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Issue ]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배포일이 정해진 후</a:t>
            </a:r>
            <a:b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배포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때</a:t>
            </a:r>
          </a:p>
        </p:txBody>
      </p:sp>
      <p:sp>
        <p:nvSpPr>
          <p:cNvPr id="31" name="Oval 30"/>
          <p:cNvSpPr/>
          <p:nvPr/>
        </p:nvSpPr>
        <p:spPr>
          <a:xfrm>
            <a:off x="1317719" y="4781338"/>
            <a:ext cx="558380" cy="55838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31678" y="4781338"/>
            <a:ext cx="558380" cy="558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A1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1023" y="4907911"/>
            <a:ext cx="942195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[ master ]</a:t>
            </a:r>
          </a:p>
        </p:txBody>
      </p:sp>
      <p:sp>
        <p:nvSpPr>
          <p:cNvPr id="37" name="Oval 36"/>
          <p:cNvSpPr/>
          <p:nvPr/>
        </p:nvSpPr>
        <p:spPr>
          <a:xfrm>
            <a:off x="2331678" y="3786696"/>
            <a:ext cx="558380" cy="5583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B1</a:t>
            </a:r>
          </a:p>
        </p:txBody>
      </p:sp>
      <p:cxnSp>
        <p:nvCxnSpPr>
          <p:cNvPr id="6" name="Straight Arrow Connector 5"/>
          <p:cNvCxnSpPr>
            <a:stCxn id="31" idx="6"/>
            <a:endCxn id="33" idx="2"/>
          </p:cNvCxnSpPr>
          <p:nvPr/>
        </p:nvCxnSpPr>
        <p:spPr>
          <a:xfrm>
            <a:off x="1876099" y="5060528"/>
            <a:ext cx="4555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1" idx="6"/>
          </p:cNvCxnSpPr>
          <p:nvPr/>
        </p:nvCxnSpPr>
        <p:spPr>
          <a:xfrm flipV="1">
            <a:off x="1876099" y="2685329"/>
            <a:ext cx="383209" cy="23751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37" idx="2"/>
          </p:cNvCxnSpPr>
          <p:nvPr/>
        </p:nvCxnSpPr>
        <p:spPr>
          <a:xfrm>
            <a:off x="2026823" y="4065886"/>
            <a:ext cx="3048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6"/>
            <a:endCxn id="50" idx="2"/>
          </p:cNvCxnSpPr>
          <p:nvPr/>
        </p:nvCxnSpPr>
        <p:spPr>
          <a:xfrm>
            <a:off x="2890058" y="5060528"/>
            <a:ext cx="45557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345637" y="4781338"/>
            <a:ext cx="558380" cy="558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A2</a:t>
            </a:r>
          </a:p>
        </p:txBody>
      </p:sp>
      <p:cxnSp>
        <p:nvCxnSpPr>
          <p:cNvPr id="55" name="Straight Arrow Connector 54"/>
          <p:cNvCxnSpPr>
            <a:endCxn id="58" idx="2"/>
          </p:cNvCxnSpPr>
          <p:nvPr/>
        </p:nvCxnSpPr>
        <p:spPr>
          <a:xfrm flipV="1">
            <a:off x="2259308" y="2685329"/>
            <a:ext cx="108632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345637" y="2406139"/>
            <a:ext cx="558380" cy="558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C</a:t>
            </a:r>
          </a:p>
        </p:txBody>
      </p:sp>
      <p:cxnSp>
        <p:nvCxnSpPr>
          <p:cNvPr id="62" name="Straight Arrow Connector 61"/>
          <p:cNvCxnSpPr>
            <a:stCxn id="37" idx="6"/>
            <a:endCxn id="63" idx="2"/>
          </p:cNvCxnSpPr>
          <p:nvPr/>
        </p:nvCxnSpPr>
        <p:spPr>
          <a:xfrm>
            <a:off x="2890058" y="4065886"/>
            <a:ext cx="45557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345637" y="3786696"/>
            <a:ext cx="558380" cy="5583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B2</a:t>
            </a:r>
          </a:p>
        </p:txBody>
      </p:sp>
      <p:cxnSp>
        <p:nvCxnSpPr>
          <p:cNvPr id="65" name="Straight Arrow Connector 64"/>
          <p:cNvCxnSpPr>
            <a:stCxn id="50" idx="6"/>
            <a:endCxn id="66" idx="2"/>
          </p:cNvCxnSpPr>
          <p:nvPr/>
        </p:nvCxnSpPr>
        <p:spPr>
          <a:xfrm>
            <a:off x="3904017" y="5060528"/>
            <a:ext cx="45557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359596" y="4781338"/>
            <a:ext cx="558380" cy="558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A3</a:t>
            </a:r>
          </a:p>
        </p:txBody>
      </p:sp>
      <p:cxnSp>
        <p:nvCxnSpPr>
          <p:cNvPr id="69" name="Straight Arrow Connector 68"/>
          <p:cNvCxnSpPr>
            <a:stCxn id="66" idx="6"/>
            <a:endCxn id="70" idx="2"/>
          </p:cNvCxnSpPr>
          <p:nvPr/>
        </p:nvCxnSpPr>
        <p:spPr>
          <a:xfrm>
            <a:off x="4917976" y="5060528"/>
            <a:ext cx="4474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365436" y="4781338"/>
            <a:ext cx="558380" cy="558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A4</a:t>
            </a:r>
          </a:p>
        </p:txBody>
      </p:sp>
      <p:cxnSp>
        <p:nvCxnSpPr>
          <p:cNvPr id="74" name="Straight Arrow Connector 73"/>
          <p:cNvCxnSpPr>
            <a:stCxn id="70" idx="6"/>
            <a:endCxn id="75" idx="2"/>
          </p:cNvCxnSpPr>
          <p:nvPr/>
        </p:nvCxnSpPr>
        <p:spPr>
          <a:xfrm>
            <a:off x="5923816" y="5060528"/>
            <a:ext cx="4474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371276" y="4781338"/>
            <a:ext cx="558380" cy="558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A5</a:t>
            </a:r>
          </a:p>
        </p:txBody>
      </p:sp>
      <p:cxnSp>
        <p:nvCxnSpPr>
          <p:cNvPr id="80" name="Straight Arrow Connector 79"/>
          <p:cNvCxnSpPr>
            <a:stCxn id="75" idx="6"/>
            <a:endCxn id="81" idx="2"/>
          </p:cNvCxnSpPr>
          <p:nvPr/>
        </p:nvCxnSpPr>
        <p:spPr>
          <a:xfrm>
            <a:off x="6929656" y="5060528"/>
            <a:ext cx="43831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367972" y="4781338"/>
            <a:ext cx="558380" cy="558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A6</a:t>
            </a:r>
          </a:p>
        </p:txBody>
      </p:sp>
      <p:cxnSp>
        <p:nvCxnSpPr>
          <p:cNvPr id="84" name="Straight Arrow Connector 83"/>
          <p:cNvCxnSpPr>
            <a:stCxn id="81" idx="6"/>
            <a:endCxn id="85" idx="2"/>
          </p:cNvCxnSpPr>
          <p:nvPr/>
        </p:nvCxnSpPr>
        <p:spPr>
          <a:xfrm>
            <a:off x="7926352" y="5060528"/>
            <a:ext cx="42917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8355524" y="4781338"/>
            <a:ext cx="558380" cy="558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A7</a:t>
            </a:r>
          </a:p>
        </p:txBody>
      </p:sp>
      <p:cxnSp>
        <p:nvCxnSpPr>
          <p:cNvPr id="87" name="Straight Arrow Connector 86"/>
          <p:cNvCxnSpPr>
            <a:stCxn id="37" idx="4"/>
            <a:endCxn id="33" idx="0"/>
          </p:cNvCxnSpPr>
          <p:nvPr/>
        </p:nvCxnSpPr>
        <p:spPr>
          <a:xfrm>
            <a:off x="2610868" y="4345076"/>
            <a:ext cx="0" cy="4362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3" idx="0"/>
          </p:cNvCxnSpPr>
          <p:nvPr/>
        </p:nvCxnSpPr>
        <p:spPr>
          <a:xfrm flipV="1">
            <a:off x="2610868" y="3213330"/>
            <a:ext cx="792418" cy="15680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104" idx="2"/>
          </p:cNvCxnSpPr>
          <p:nvPr/>
        </p:nvCxnSpPr>
        <p:spPr>
          <a:xfrm>
            <a:off x="3403286" y="3213330"/>
            <a:ext cx="30590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3709187" y="2934140"/>
            <a:ext cx="558380" cy="558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B1 + A1</a:t>
            </a:r>
          </a:p>
        </p:txBody>
      </p:sp>
      <p:cxnSp>
        <p:nvCxnSpPr>
          <p:cNvPr id="105" name="Straight Arrow Connector 104"/>
          <p:cNvCxnSpPr>
            <a:stCxn id="104" idx="4"/>
            <a:endCxn id="63" idx="0"/>
          </p:cNvCxnSpPr>
          <p:nvPr/>
        </p:nvCxnSpPr>
        <p:spPr>
          <a:xfrm flipH="1">
            <a:off x="3624827" y="3492520"/>
            <a:ext cx="363550" cy="29417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3" idx="4"/>
            <a:endCxn id="50" idx="0"/>
          </p:cNvCxnSpPr>
          <p:nvPr/>
        </p:nvCxnSpPr>
        <p:spPr>
          <a:xfrm>
            <a:off x="3624827" y="4345076"/>
            <a:ext cx="0" cy="4362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50" idx="0"/>
          </p:cNvCxnSpPr>
          <p:nvPr/>
        </p:nvCxnSpPr>
        <p:spPr>
          <a:xfrm flipV="1">
            <a:off x="3624827" y="3213330"/>
            <a:ext cx="965461" cy="15680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125" idx="2"/>
          </p:cNvCxnSpPr>
          <p:nvPr/>
        </p:nvCxnSpPr>
        <p:spPr>
          <a:xfrm>
            <a:off x="4590288" y="3213330"/>
            <a:ext cx="336832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927120" y="2934140"/>
            <a:ext cx="558380" cy="558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B2 + A2</a:t>
            </a:r>
          </a:p>
        </p:txBody>
      </p:sp>
      <p:cxnSp>
        <p:nvCxnSpPr>
          <p:cNvPr id="128" name="Straight Arrow Connector 127"/>
          <p:cNvCxnSpPr>
            <a:stCxn id="125" idx="4"/>
            <a:endCxn id="66" idx="0"/>
          </p:cNvCxnSpPr>
          <p:nvPr/>
        </p:nvCxnSpPr>
        <p:spPr>
          <a:xfrm flipH="1">
            <a:off x="4638786" y="3492520"/>
            <a:ext cx="567524" cy="128881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6" idx="0"/>
          </p:cNvCxnSpPr>
          <p:nvPr/>
        </p:nvCxnSpPr>
        <p:spPr>
          <a:xfrm flipV="1">
            <a:off x="4638786" y="4065886"/>
            <a:ext cx="471833" cy="7154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140" idx="2"/>
          </p:cNvCxnSpPr>
          <p:nvPr/>
        </p:nvCxnSpPr>
        <p:spPr>
          <a:xfrm>
            <a:off x="5110619" y="4065886"/>
            <a:ext cx="25481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365436" y="3786696"/>
            <a:ext cx="558380" cy="558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B + A3</a:t>
            </a:r>
          </a:p>
        </p:txBody>
      </p:sp>
      <p:cxnSp>
        <p:nvCxnSpPr>
          <p:cNvPr id="144" name="Straight Arrow Connector 143"/>
          <p:cNvCxnSpPr>
            <a:stCxn id="140" idx="4"/>
            <a:endCxn id="70" idx="0"/>
          </p:cNvCxnSpPr>
          <p:nvPr/>
        </p:nvCxnSpPr>
        <p:spPr>
          <a:xfrm>
            <a:off x="5644626" y="4345076"/>
            <a:ext cx="0" cy="4362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70" idx="0"/>
          </p:cNvCxnSpPr>
          <p:nvPr/>
        </p:nvCxnSpPr>
        <p:spPr>
          <a:xfrm flipV="1">
            <a:off x="5644626" y="4065886"/>
            <a:ext cx="471833" cy="7154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150" idx="2"/>
          </p:cNvCxnSpPr>
          <p:nvPr/>
        </p:nvCxnSpPr>
        <p:spPr>
          <a:xfrm>
            <a:off x="6116459" y="4065886"/>
            <a:ext cx="25481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6371276" y="3786696"/>
            <a:ext cx="558380" cy="558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B + A4</a:t>
            </a:r>
          </a:p>
        </p:txBody>
      </p:sp>
      <p:cxnSp>
        <p:nvCxnSpPr>
          <p:cNvPr id="154" name="Straight Arrow Connector 153"/>
          <p:cNvCxnSpPr>
            <a:stCxn id="150" idx="4"/>
            <a:endCxn id="75" idx="0"/>
          </p:cNvCxnSpPr>
          <p:nvPr/>
        </p:nvCxnSpPr>
        <p:spPr>
          <a:xfrm>
            <a:off x="6650466" y="4345076"/>
            <a:ext cx="0" cy="4362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75" idx="0"/>
          </p:cNvCxnSpPr>
          <p:nvPr/>
        </p:nvCxnSpPr>
        <p:spPr>
          <a:xfrm flipV="1">
            <a:off x="6650466" y="4065886"/>
            <a:ext cx="462689" cy="7154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endCxn id="160" idx="2"/>
          </p:cNvCxnSpPr>
          <p:nvPr/>
        </p:nvCxnSpPr>
        <p:spPr>
          <a:xfrm>
            <a:off x="7113155" y="4065886"/>
            <a:ext cx="25481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7367972" y="3786696"/>
            <a:ext cx="558380" cy="558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B + A5</a:t>
            </a:r>
          </a:p>
        </p:txBody>
      </p:sp>
      <p:cxnSp>
        <p:nvCxnSpPr>
          <p:cNvPr id="164" name="Straight Arrow Connector 163"/>
          <p:cNvCxnSpPr>
            <a:stCxn id="160" idx="4"/>
            <a:endCxn id="81" idx="0"/>
          </p:cNvCxnSpPr>
          <p:nvPr/>
        </p:nvCxnSpPr>
        <p:spPr>
          <a:xfrm>
            <a:off x="7647162" y="4345076"/>
            <a:ext cx="0" cy="4362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81" idx="0"/>
          </p:cNvCxnSpPr>
          <p:nvPr/>
        </p:nvCxnSpPr>
        <p:spPr>
          <a:xfrm flipV="1">
            <a:off x="7647162" y="4065886"/>
            <a:ext cx="453545" cy="7154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endCxn id="170" idx="2"/>
          </p:cNvCxnSpPr>
          <p:nvPr/>
        </p:nvCxnSpPr>
        <p:spPr>
          <a:xfrm>
            <a:off x="8100707" y="4065886"/>
            <a:ext cx="25481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8355524" y="3786696"/>
            <a:ext cx="558380" cy="558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B + A6</a:t>
            </a:r>
          </a:p>
        </p:txBody>
      </p:sp>
      <p:cxnSp>
        <p:nvCxnSpPr>
          <p:cNvPr id="176" name="Straight Arrow Connector 175"/>
          <p:cNvCxnSpPr>
            <a:stCxn id="170" idx="4"/>
            <a:endCxn id="85" idx="0"/>
          </p:cNvCxnSpPr>
          <p:nvPr/>
        </p:nvCxnSpPr>
        <p:spPr>
          <a:xfrm>
            <a:off x="8634714" y="4345076"/>
            <a:ext cx="0" cy="4362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85" idx="0"/>
          </p:cNvCxnSpPr>
          <p:nvPr/>
        </p:nvCxnSpPr>
        <p:spPr>
          <a:xfrm flipV="1">
            <a:off x="8634714" y="4065886"/>
            <a:ext cx="455549" cy="7154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endCxn id="182" idx="2"/>
          </p:cNvCxnSpPr>
          <p:nvPr/>
        </p:nvCxnSpPr>
        <p:spPr>
          <a:xfrm>
            <a:off x="9090263" y="4065886"/>
            <a:ext cx="25481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/>
          <p:cNvSpPr/>
          <p:nvPr/>
        </p:nvSpPr>
        <p:spPr>
          <a:xfrm>
            <a:off x="9345080" y="3786696"/>
            <a:ext cx="558380" cy="5583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B + A7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719440" y="544884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</a:t>
            </a:r>
            <a:r>
              <a:rPr lang="ko-KR" altLang="en-US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배포</a:t>
            </a:r>
            <a:r>
              <a:rPr lang="en-US" altLang="ko-KR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Branch</a:t>
            </a:r>
            <a:r>
              <a:rPr lang="en-US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]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2085723" y="3307854"/>
            <a:ext cx="105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Issue ]</a:t>
            </a:r>
          </a:p>
        </p:txBody>
      </p:sp>
      <p:cxnSp>
        <p:nvCxnSpPr>
          <p:cNvPr id="188" name="Straight Arrow Connector 187"/>
          <p:cNvCxnSpPr>
            <a:stCxn id="85" idx="6"/>
            <a:endCxn id="191" idx="2"/>
          </p:cNvCxnSpPr>
          <p:nvPr/>
        </p:nvCxnSpPr>
        <p:spPr>
          <a:xfrm>
            <a:off x="8913904" y="5060528"/>
            <a:ext cx="21027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11016641" y="4781338"/>
            <a:ext cx="558380" cy="558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A8</a:t>
            </a:r>
          </a:p>
        </p:txBody>
      </p:sp>
      <p:cxnSp>
        <p:nvCxnSpPr>
          <p:cNvPr id="194" name="Straight Connector 193"/>
          <p:cNvCxnSpPr>
            <a:stCxn id="182" idx="6"/>
          </p:cNvCxnSpPr>
          <p:nvPr/>
        </p:nvCxnSpPr>
        <p:spPr>
          <a:xfrm>
            <a:off x="9903460" y="4065886"/>
            <a:ext cx="5996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endCxn id="191" idx="2"/>
          </p:cNvCxnSpPr>
          <p:nvPr/>
        </p:nvCxnSpPr>
        <p:spPr>
          <a:xfrm>
            <a:off x="10503074" y="4065886"/>
            <a:ext cx="513567" cy="994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7.40741E-7 L 0.57266 7.40741E-7 " pathEditMode="relative" ptsTypes="AA">
                                      <p:cBhvr>
                                        <p:cTn id="10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3.7037E-6 L 0.7138 0.0002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25" grpId="0" animBg="1"/>
      <p:bldP spid="140" grpId="0" animBg="1"/>
      <p:bldP spid="150" grpId="0" animBg="1"/>
      <p:bldP spid="160" grpId="0" animBg="1"/>
      <p:bldP spid="170" grpId="0" animBg="1"/>
      <p:bldP spid="182" grpId="0" animBg="1"/>
      <p:bldP spid="185" grpId="0"/>
      <p:bldP spid="186" grpId="0"/>
      <p:bldP spid="19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8-1. Example 1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5757333" cy="46175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BTS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[ 170516 ]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하고나서 그려지는 그래프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서비스마다 조금씩 다른 부분이 있지만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,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배포일이 정해지지 않은 이슈인 경우 이슈 이름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(ex : ISSUE-42445)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으로 작업을 한 후 상황에 따라 배포일이 정해지면 우측과 같은 방식으로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한 후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하는 경우도 있음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67" y="1376892"/>
            <a:ext cx="5397500" cy="539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5554133"/>
            <a:ext cx="4013200" cy="80433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450667" y="1803400"/>
            <a:ext cx="4038599" cy="80433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933268" y="1428724"/>
            <a:ext cx="4013200" cy="332369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5" idx="1"/>
            <a:endCxn id="64" idx="1"/>
          </p:cNvCxnSpPr>
          <p:nvPr/>
        </p:nvCxnSpPr>
        <p:spPr>
          <a:xfrm rot="10800000" flipH="1">
            <a:off x="7162799" y="2205568"/>
            <a:ext cx="287867" cy="3750733"/>
          </a:xfrm>
          <a:prstGeom prst="bentConnector3">
            <a:avLst>
              <a:gd name="adj1" fmla="val -79412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67" idx="3"/>
          </p:cNvCxnSpPr>
          <p:nvPr/>
        </p:nvCxnSpPr>
        <p:spPr>
          <a:xfrm rot="5400000" flipH="1" flipV="1">
            <a:off x="11406188" y="1686454"/>
            <a:ext cx="631824" cy="448735"/>
          </a:xfrm>
          <a:prstGeom prst="bentConnector4">
            <a:avLst>
              <a:gd name="adj1" fmla="val 668"/>
              <a:gd name="adj2" fmla="val 150943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74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8-2. Example 2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17357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Example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파생된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C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작업을 한 후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C 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Fast-forward 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3534833"/>
            <a:ext cx="3975100" cy="138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3185583"/>
            <a:ext cx="4064000" cy="208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47000" y="4326467"/>
            <a:ext cx="3132667" cy="7112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10620" y="5809219"/>
            <a:ext cx="45047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[ C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추가된 내용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(3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회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0" name="Straight Arrow Connector 19"/>
          <p:cNvCxnSpPr>
            <a:stCxn id="14" idx="0"/>
            <a:endCxn id="12" idx="2"/>
          </p:cNvCxnSpPr>
          <p:nvPr/>
        </p:nvCxnSpPr>
        <p:spPr>
          <a:xfrm flipV="1">
            <a:off x="8763000" y="5037667"/>
            <a:ext cx="550334" cy="7715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12" idx="1"/>
          </p:cNvCxnSpPr>
          <p:nvPr/>
        </p:nvCxnSpPr>
        <p:spPr>
          <a:xfrm>
            <a:off x="5583767" y="4226983"/>
            <a:ext cx="2163233" cy="4550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36659" y="5809219"/>
            <a:ext cx="19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기존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9" name="Straight Arrow Connector 28"/>
          <p:cNvCxnSpPr>
            <a:stCxn id="27" idx="0"/>
            <a:endCxn id="6" idx="2"/>
          </p:cNvCxnSpPr>
          <p:nvPr/>
        </p:nvCxnSpPr>
        <p:spPr>
          <a:xfrm flipV="1">
            <a:off x="3596217" y="4919133"/>
            <a:ext cx="0" cy="8900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90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8-2. Example 2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17357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Example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파생된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C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작업을 한 후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C 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Fast-forward 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때</a:t>
            </a:r>
          </a:p>
        </p:txBody>
      </p:sp>
      <p:sp>
        <p:nvSpPr>
          <p:cNvPr id="38" name="Oval 37"/>
          <p:cNvSpPr/>
          <p:nvPr/>
        </p:nvSpPr>
        <p:spPr>
          <a:xfrm>
            <a:off x="2924348" y="3865354"/>
            <a:ext cx="899276" cy="89927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41" idx="6"/>
            <a:endCxn id="46" idx="2"/>
          </p:cNvCxnSpPr>
          <p:nvPr/>
        </p:nvCxnSpPr>
        <p:spPr>
          <a:xfrm>
            <a:off x="3823624" y="4314992"/>
            <a:ext cx="553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377219" y="3865354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B1</a:t>
            </a:r>
          </a:p>
        </p:txBody>
      </p:sp>
      <p:cxnSp>
        <p:nvCxnSpPr>
          <p:cNvPr id="42" name="Straight Arrow Connector 41"/>
          <p:cNvCxnSpPr>
            <a:stCxn id="46" idx="6"/>
          </p:cNvCxnSpPr>
          <p:nvPr/>
        </p:nvCxnSpPr>
        <p:spPr>
          <a:xfrm>
            <a:off x="5276495" y="4314992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830932" y="3865354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C1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15277" y="4893916"/>
            <a:ext cx="151741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[ master ]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730208" y="4314992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284645" y="3865354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C2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183921" y="4314992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738358" y="3865354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C3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72761" y="489391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01459" y="48939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C ]</a:t>
            </a:r>
          </a:p>
        </p:txBody>
      </p:sp>
    </p:spTree>
    <p:extLst>
      <p:ext uri="{BB962C8B-B14F-4D97-AF65-F5344CB8AC3E}">
        <p14:creationId xmlns:p14="http://schemas.microsoft.com/office/powerpoint/2010/main" val="9157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2578 7.40741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7.40741E-7 L 0.09505 7.40741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05 -7.40741E-7 L 0.21563 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7.40741E-7 L 0.3168 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41523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 animBg="1"/>
      <p:bldP spid="50" grpId="0"/>
      <p:bldP spid="50" grpId="1"/>
      <p:bldP spid="54" grpId="0"/>
      <p:bldP spid="54" grpId="1"/>
      <p:bldP spid="54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8-2. Example 2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17357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Example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파생된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C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작업을 한 후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[ C ] Branch</a:t>
            </a:r>
            <a:r>
              <a:rPr lang="ko-KR" alt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에 </a:t>
            </a:r>
            <a:r>
              <a:rPr lang="en-US" altLang="ko-KR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Fast-forward Merge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할 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6" y="3533818"/>
            <a:ext cx="5219700" cy="119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399" y="4218517"/>
            <a:ext cx="2116667" cy="31326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9" y="3535842"/>
            <a:ext cx="5702300" cy="11770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94964" y="4455582"/>
            <a:ext cx="2328334" cy="31326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7" idx="2"/>
            <a:endCxn id="22" idx="2"/>
          </p:cNvCxnSpPr>
          <p:nvPr/>
        </p:nvCxnSpPr>
        <p:spPr>
          <a:xfrm rot="16200000" flipH="1">
            <a:off x="4406900" y="1716617"/>
            <a:ext cx="237065" cy="5867398"/>
          </a:xfrm>
          <a:prstGeom prst="bentConnector3">
            <a:avLst>
              <a:gd name="adj1" fmla="val 196429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216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8-2. Example 2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17357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Example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Fast-forward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 방식으로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되고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push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하면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Rebase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C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와 같은 줄에 위치한것을 확인할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2676997"/>
            <a:ext cx="3429000" cy="4179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"/>
          <a:stretch/>
        </p:blipFill>
        <p:spPr>
          <a:xfrm>
            <a:off x="6802679" y="2676998"/>
            <a:ext cx="3486727" cy="41471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60600" y="3768709"/>
            <a:ext cx="660401" cy="31326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81334" y="2710865"/>
            <a:ext cx="660401" cy="31326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2921001" y="2867499"/>
            <a:ext cx="4360333" cy="10578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90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과정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568450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test1.html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수정하고 총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번의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한 상태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0423"/>
          <a:stretch/>
        </p:blipFill>
        <p:spPr>
          <a:xfrm>
            <a:off x="838200" y="2146300"/>
            <a:ext cx="2568001" cy="1931924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838200" y="4171951"/>
            <a:ext cx="10994136" cy="140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test1.html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수정하고 총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번의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한 상태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43346"/>
            <a:ext cx="2568001" cy="18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5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과정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1525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두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이 나뉘기 전 공통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Commit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으로 이동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후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에 대한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diff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을 임시저장한다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sz="19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01481" y="4610890"/>
            <a:ext cx="899276" cy="89927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  <a:endCxn id="8" idx="2"/>
          </p:cNvCxnSpPr>
          <p:nvPr/>
        </p:nvCxnSpPr>
        <p:spPr>
          <a:xfrm>
            <a:off x="2900757" y="5060528"/>
            <a:ext cx="553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4352" y="4610890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410" y="5639452"/>
            <a:ext cx="151741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[ master ]</a:t>
            </a:r>
          </a:p>
        </p:txBody>
      </p:sp>
      <p:cxnSp>
        <p:nvCxnSpPr>
          <p:cNvPr id="40" name="Straight Connector 39"/>
          <p:cNvCxnSpPr>
            <a:stCxn id="4" idx="6"/>
          </p:cNvCxnSpPr>
          <p:nvPr/>
        </p:nvCxnSpPr>
        <p:spPr>
          <a:xfrm flipV="1">
            <a:off x="2900757" y="3805630"/>
            <a:ext cx="164998" cy="125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56" idx="2"/>
          </p:cNvCxnSpPr>
          <p:nvPr/>
        </p:nvCxnSpPr>
        <p:spPr>
          <a:xfrm flipV="1">
            <a:off x="3065755" y="3801582"/>
            <a:ext cx="388597" cy="4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454352" y="3351944"/>
            <a:ext cx="899276" cy="899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89641" y="2874625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</a:p>
        </p:txBody>
      </p:sp>
      <p:cxnSp>
        <p:nvCxnSpPr>
          <p:cNvPr id="31" name="Straight Arrow Connector 30"/>
          <p:cNvCxnSpPr>
            <a:stCxn id="8" idx="6"/>
            <a:endCxn id="32" idx="2"/>
          </p:cNvCxnSpPr>
          <p:nvPr/>
        </p:nvCxnSpPr>
        <p:spPr>
          <a:xfrm>
            <a:off x="4353628" y="5060528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908065" y="4610890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A2</a:t>
            </a:r>
          </a:p>
        </p:txBody>
      </p:sp>
      <p:cxnSp>
        <p:nvCxnSpPr>
          <p:cNvPr id="33" name="Straight Arrow Connector 32"/>
          <p:cNvCxnSpPr>
            <a:stCxn id="32" idx="6"/>
            <a:endCxn id="34" idx="2"/>
          </p:cNvCxnSpPr>
          <p:nvPr/>
        </p:nvCxnSpPr>
        <p:spPr>
          <a:xfrm>
            <a:off x="5807341" y="5060528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361778" y="4610890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A3</a:t>
            </a:r>
          </a:p>
        </p:txBody>
      </p:sp>
      <p:sp>
        <p:nvSpPr>
          <p:cNvPr id="35" name="Oval 34"/>
          <p:cNvSpPr/>
          <p:nvPr/>
        </p:nvSpPr>
        <p:spPr>
          <a:xfrm>
            <a:off x="7815491" y="4610890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2383" y="563945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</a:p>
        </p:txBody>
      </p: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>
            <a:off x="7261054" y="5060528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577875" y="2139599"/>
            <a:ext cx="2710526" cy="1389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dirty="0"/>
              <a:t>임시 저장공간</a:t>
            </a:r>
            <a:endParaRPr lang="en-US" altLang="ko-KR" dirty="0"/>
          </a:p>
          <a:p>
            <a:pPr algn="ctr"/>
            <a:endParaRPr lang="en-US" dirty="0"/>
          </a:p>
          <a:p>
            <a:pPr algn="ctr"/>
            <a:r>
              <a:rPr lang="en-US" dirty="0"/>
              <a:t>[ A ] Branch</a:t>
            </a:r>
            <a:r>
              <a:rPr lang="ko-KR" altLang="en-US" dirty="0"/>
              <a:t>에 대한 </a:t>
            </a:r>
            <a:r>
              <a:rPr lang="en-US" altLang="ko-KR" dirty="0"/>
              <a:t>diff</a:t>
            </a:r>
            <a:br>
              <a:rPr lang="ko-KR" altLang="en-US" dirty="0"/>
            </a:br>
            <a:r>
              <a:rPr lang="ko-KR" altLang="en-US" dirty="0"/>
              <a:t>저장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0" idx="3"/>
            <a:endCxn id="27" idx="2"/>
          </p:cNvCxnSpPr>
          <p:nvPr/>
        </p:nvCxnSpPr>
        <p:spPr>
          <a:xfrm flipV="1">
            <a:off x="8972028" y="3529435"/>
            <a:ext cx="961110" cy="1531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77554" y="4204811"/>
            <a:ext cx="5794474" cy="1711433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0394 L -0.51367 0.0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8229 0.47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과정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1525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임시 저장된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diff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기준으로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와 비교를 하면서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위로 올리고 싶을 때 사용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2001481" y="4610890"/>
            <a:ext cx="899276" cy="89927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  <a:endCxn id="8" idx="2"/>
          </p:cNvCxnSpPr>
          <p:nvPr/>
        </p:nvCxnSpPr>
        <p:spPr>
          <a:xfrm>
            <a:off x="2900757" y="5060528"/>
            <a:ext cx="553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4352" y="4610890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A1</a:t>
            </a:r>
          </a:p>
        </p:txBody>
      </p:sp>
      <p:cxnSp>
        <p:nvCxnSpPr>
          <p:cNvPr id="10" name="Straight Arrow Connector 9"/>
          <p:cNvCxnSpPr>
            <a:stCxn id="8" idx="6"/>
            <a:endCxn id="13" idx="2"/>
          </p:cNvCxnSpPr>
          <p:nvPr/>
        </p:nvCxnSpPr>
        <p:spPr>
          <a:xfrm>
            <a:off x="4353628" y="5060528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908065" y="4610890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410" y="5639452"/>
            <a:ext cx="151741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[ master ]</a:t>
            </a:r>
          </a:p>
        </p:txBody>
      </p:sp>
      <p:cxnSp>
        <p:nvCxnSpPr>
          <p:cNvPr id="16" name="Straight Arrow Connector 15"/>
          <p:cNvCxnSpPr>
            <a:stCxn id="13" idx="6"/>
            <a:endCxn id="19" idx="2"/>
          </p:cNvCxnSpPr>
          <p:nvPr/>
        </p:nvCxnSpPr>
        <p:spPr>
          <a:xfrm>
            <a:off x="5807341" y="5060528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61778" y="4610890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A3</a:t>
            </a:r>
          </a:p>
        </p:txBody>
      </p:sp>
      <p:cxnSp>
        <p:nvCxnSpPr>
          <p:cNvPr id="21" name="Straight Arrow Connector 20"/>
          <p:cNvCxnSpPr>
            <a:stCxn id="19" idx="6"/>
            <a:endCxn id="24" idx="2"/>
          </p:cNvCxnSpPr>
          <p:nvPr/>
        </p:nvCxnSpPr>
        <p:spPr>
          <a:xfrm>
            <a:off x="7261054" y="5060528"/>
            <a:ext cx="55443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815491" y="4610890"/>
            <a:ext cx="899276" cy="899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52383" y="563945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[ A ]</a:t>
            </a:r>
          </a:p>
        </p:txBody>
      </p:sp>
      <p:cxnSp>
        <p:nvCxnSpPr>
          <p:cNvPr id="40" name="Straight Connector 39"/>
          <p:cNvCxnSpPr>
            <a:stCxn id="4" idx="6"/>
          </p:cNvCxnSpPr>
          <p:nvPr/>
        </p:nvCxnSpPr>
        <p:spPr>
          <a:xfrm flipV="1">
            <a:off x="2900757" y="3805630"/>
            <a:ext cx="164998" cy="125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56" idx="2"/>
          </p:cNvCxnSpPr>
          <p:nvPr/>
        </p:nvCxnSpPr>
        <p:spPr>
          <a:xfrm flipV="1">
            <a:off x="3065755" y="3801582"/>
            <a:ext cx="388597" cy="4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454352" y="3351944"/>
            <a:ext cx="899276" cy="899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B1</a:t>
            </a:r>
            <a:endParaRPr lang="en-US" sz="1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9641" y="2874625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[ B ]</a:t>
            </a:r>
          </a:p>
        </p:txBody>
      </p:sp>
      <p:cxnSp>
        <p:nvCxnSpPr>
          <p:cNvPr id="61" name="Straight Arrow Connector 60"/>
          <p:cNvCxnSpPr>
            <a:stCxn id="56" idx="4"/>
            <a:endCxn id="8" idx="0"/>
          </p:cNvCxnSpPr>
          <p:nvPr/>
        </p:nvCxnSpPr>
        <p:spPr>
          <a:xfrm>
            <a:off x="3903990" y="4251220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908065" y="3351944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A1</a:t>
            </a:r>
          </a:p>
        </p:txBody>
      </p:sp>
      <p:cxnSp>
        <p:nvCxnSpPr>
          <p:cNvPr id="79" name="Straight Arrow Connector 78"/>
          <p:cNvCxnSpPr>
            <a:stCxn id="8" idx="0"/>
            <a:endCxn id="64" idx="2"/>
          </p:cNvCxnSpPr>
          <p:nvPr/>
        </p:nvCxnSpPr>
        <p:spPr>
          <a:xfrm flipV="1">
            <a:off x="3903990" y="3801582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4" idx="4"/>
            <a:endCxn id="13" idx="0"/>
          </p:cNvCxnSpPr>
          <p:nvPr/>
        </p:nvCxnSpPr>
        <p:spPr>
          <a:xfrm>
            <a:off x="5357703" y="4251220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361778" y="3351944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A2</a:t>
            </a:r>
          </a:p>
        </p:txBody>
      </p:sp>
      <p:cxnSp>
        <p:nvCxnSpPr>
          <p:cNvPr id="89" name="Straight Arrow Connector 88"/>
          <p:cNvCxnSpPr>
            <a:stCxn id="13" idx="0"/>
            <a:endCxn id="88" idx="2"/>
          </p:cNvCxnSpPr>
          <p:nvPr/>
        </p:nvCxnSpPr>
        <p:spPr>
          <a:xfrm flipV="1">
            <a:off x="5357703" y="3801582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8" idx="4"/>
            <a:endCxn id="19" idx="0"/>
          </p:cNvCxnSpPr>
          <p:nvPr/>
        </p:nvCxnSpPr>
        <p:spPr>
          <a:xfrm>
            <a:off x="6811416" y="4251220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9" idx="0"/>
            <a:endCxn id="100" idx="2"/>
          </p:cNvCxnSpPr>
          <p:nvPr/>
        </p:nvCxnSpPr>
        <p:spPr>
          <a:xfrm flipV="1">
            <a:off x="6811416" y="3801582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815491" y="3351944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A3</a:t>
            </a:r>
          </a:p>
        </p:txBody>
      </p:sp>
      <p:cxnSp>
        <p:nvCxnSpPr>
          <p:cNvPr id="102" name="Straight Arrow Connector 101"/>
          <p:cNvCxnSpPr>
            <a:stCxn id="100" idx="4"/>
            <a:endCxn id="24" idx="0"/>
          </p:cNvCxnSpPr>
          <p:nvPr/>
        </p:nvCxnSpPr>
        <p:spPr>
          <a:xfrm>
            <a:off x="8265129" y="4251220"/>
            <a:ext cx="0" cy="3596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9269204" y="3351944"/>
            <a:ext cx="899276" cy="899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B + A4</a:t>
            </a:r>
            <a:endParaRPr lang="en-US" sz="1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8" name="Straight Arrow Connector 107"/>
          <p:cNvCxnSpPr>
            <a:stCxn id="24" idx="0"/>
            <a:endCxn id="107" idx="2"/>
          </p:cNvCxnSpPr>
          <p:nvPr/>
        </p:nvCxnSpPr>
        <p:spPr>
          <a:xfrm flipV="1">
            <a:off x="8265129" y="3801582"/>
            <a:ext cx="1004075" cy="8093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280421" y="3953401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latin typeface="Helvetica Neue" charset="0"/>
                <a:ea typeface="Helvetica Neue" charset="0"/>
                <a:cs typeface="Helvetica Neue" charset="0"/>
              </a:rPr>
              <a:t>27e1d50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59959" y="3953401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2021674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15490" y="5213827"/>
            <a:ext cx="888059" cy="247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Helvetica Neue" charset="0"/>
                <a:ea typeface="Helvetica Neue" charset="0"/>
                <a:cs typeface="Helvetica Neue" charset="0"/>
              </a:rPr>
              <a:t>c110f1f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5148" y="3510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stCxn id="36" idx="3"/>
            <a:endCxn id="35" idx="1"/>
          </p:cNvCxnSpPr>
          <p:nvPr/>
        </p:nvCxnSpPr>
        <p:spPr>
          <a:xfrm>
            <a:off x="4348018" y="4076991"/>
            <a:ext cx="493240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47696 -4.8148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 animBg="1"/>
      <p:bldP spid="88" grpId="0" animBg="1"/>
      <p:bldP spid="100" grpId="0" animBg="1"/>
      <p:bldP spid="107" grpId="0" animBg="1"/>
      <p:bldP spid="35" grpId="1" animBg="1"/>
      <p:bldP spid="3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과정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294380"/>
            <a:ext cx="3733800" cy="63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3511296"/>
            <a:ext cx="396240" cy="374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8728" y="3511296"/>
            <a:ext cx="396240" cy="374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5" idx="2"/>
            <a:endCxn id="9" idx="2"/>
          </p:cNvCxnSpPr>
          <p:nvPr/>
        </p:nvCxnSpPr>
        <p:spPr>
          <a:xfrm rot="16200000" flipH="1">
            <a:off x="6920484" y="3259836"/>
            <a:ext cx="12700" cy="1252728"/>
          </a:xfrm>
          <a:prstGeom prst="bentConnector3">
            <a:avLst>
              <a:gd name="adj1" fmla="val 180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9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3. Rebase 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과정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568449"/>
            <a:ext cx="10994136" cy="204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B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가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를 기준으로 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[ A ] Branch</a:t>
            </a:r>
            <a:r>
              <a:rPr lang="ko-KR" altLang="en-US" dirty="0">
                <a:latin typeface="Helvetica Neue" charset="0"/>
                <a:ea typeface="Helvetica Neue" charset="0"/>
                <a:cs typeface="Helvetica Neue" charset="0"/>
              </a:rPr>
              <a:t>의 히스토리를 가진 상태로 위로 올라간다는 메시지를 확인할 수 있다</a:t>
            </a:r>
            <a:r>
              <a:rPr lang="en-US" altLang="ko-KR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ko-KR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3232765"/>
            <a:ext cx="8051800" cy="226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54013" y="3529781"/>
            <a:ext cx="5614218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2035</Words>
  <Application>Microsoft Macintosh PowerPoint</Application>
  <PresentationFormat>와이드스크린</PresentationFormat>
  <Paragraphs>234</Paragraphs>
  <Slides>49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Helvetica Neue</vt:lpstr>
      <vt:lpstr>Office Theme</vt:lpstr>
      <vt:lpstr>Rebase</vt:lpstr>
      <vt:lpstr>1. Rebase가 뭔가요?</vt:lpstr>
      <vt:lpstr>2. 쓰기전에 알아야 할 것은 뭔가요?</vt:lpstr>
      <vt:lpstr>3. Rebase 과정</vt:lpstr>
      <vt:lpstr>3. Rebase 과정</vt:lpstr>
      <vt:lpstr>3. Rebase 과정</vt:lpstr>
      <vt:lpstr>3. Rebase 과정</vt:lpstr>
      <vt:lpstr>3. Rebase 과정</vt:lpstr>
      <vt:lpstr>3. Rebase 과정</vt:lpstr>
      <vt:lpstr>3. Rebase 과정</vt:lpstr>
      <vt:lpstr>3. Rebase 과정</vt:lpstr>
      <vt:lpstr>4. Rebase 결과</vt:lpstr>
      <vt:lpstr>5. Rebase 유의점</vt:lpstr>
      <vt:lpstr>5. Rebase 유의점</vt:lpstr>
      <vt:lpstr>5. Rebase 유의점</vt:lpstr>
      <vt:lpstr>5. Rebase 유의점</vt:lpstr>
      <vt:lpstr>6. Rebase에 대한 의문</vt:lpstr>
      <vt:lpstr>6. Rebase에 대한 의문</vt:lpstr>
      <vt:lpstr>6. Rebase에 대한 의문</vt:lpstr>
      <vt:lpstr>6. Rebase에 대한 의문</vt:lpstr>
      <vt:lpstr>6. Rebase에 대한 의문</vt:lpstr>
      <vt:lpstr>6. Rebase에 대한 의문</vt:lpstr>
      <vt:lpstr>6. Rebase에 대한 의문</vt:lpstr>
      <vt:lpstr>6. Rebase에 대한 의문</vt:lpstr>
      <vt:lpstr>6. Rebase에 대한 의문</vt:lpstr>
      <vt:lpstr>6. Rebase에 대한 의문</vt:lpstr>
      <vt:lpstr>6. Rebase에 대한 의문</vt:lpstr>
      <vt:lpstr>6. Rebase에 대한 의문</vt:lpstr>
      <vt:lpstr>7. 충돌(Conflict)</vt:lpstr>
      <vt:lpstr>7. 충돌(Conflict)</vt:lpstr>
      <vt:lpstr>7. 충돌(Conflict)</vt:lpstr>
      <vt:lpstr>7. 충돌(Conflict)</vt:lpstr>
      <vt:lpstr>7. 충돌(Conflict)</vt:lpstr>
      <vt:lpstr>7. 충돌(Conflict)</vt:lpstr>
      <vt:lpstr>7. 충돌(Conflict)</vt:lpstr>
      <vt:lpstr>7. 충돌(Conflict)</vt:lpstr>
      <vt:lpstr>7. 충돌(Conflict)</vt:lpstr>
      <vt:lpstr>7. 충돌(Conflict)</vt:lpstr>
      <vt:lpstr>7. 충돌(Conflict) : rebase --continue</vt:lpstr>
      <vt:lpstr>7. 충돌(Conflict) : rebase --continue</vt:lpstr>
      <vt:lpstr>7. 충돌(Conflict) : rebase --skip</vt:lpstr>
      <vt:lpstr>7. 충돌(Conflict) : rebase --skip</vt:lpstr>
      <vt:lpstr>8. 언제 써야하나요?</vt:lpstr>
      <vt:lpstr>8-1. Example 1</vt:lpstr>
      <vt:lpstr>8-1. Example 1</vt:lpstr>
      <vt:lpstr>8-2. Example 2</vt:lpstr>
      <vt:lpstr>8-2. Example 2</vt:lpstr>
      <vt:lpstr>8-2. Example 2</vt:lpstr>
      <vt:lpstr>8-2. Example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Rebase 예제</dc:title>
  <dc:creator>Microsoft Office User</dc:creator>
  <cp:lastModifiedBy>박재선</cp:lastModifiedBy>
  <cp:revision>253</cp:revision>
  <dcterms:created xsi:type="dcterms:W3CDTF">2017-05-12T14:06:32Z</dcterms:created>
  <dcterms:modified xsi:type="dcterms:W3CDTF">2022-05-30T18:51:04Z</dcterms:modified>
</cp:coreProperties>
</file>