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5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416" r:id="rId9"/>
    <p:sldId id="415" r:id="rId10"/>
    <p:sldId id="265" r:id="rId11"/>
    <p:sldId id="441" r:id="rId12"/>
    <p:sldId id="442" r:id="rId13"/>
    <p:sldId id="443" r:id="rId14"/>
    <p:sldId id="266" r:id="rId15"/>
    <p:sldId id="267" r:id="rId16"/>
    <p:sldId id="271" r:id="rId17"/>
    <p:sldId id="422" r:id="rId18"/>
    <p:sldId id="423" r:id="rId19"/>
    <p:sldId id="424" r:id="rId20"/>
    <p:sldId id="425" r:id="rId21"/>
    <p:sldId id="269" r:id="rId22"/>
    <p:sldId id="417" r:id="rId23"/>
    <p:sldId id="418" r:id="rId24"/>
    <p:sldId id="456" r:id="rId25"/>
    <p:sldId id="462" r:id="rId26"/>
    <p:sldId id="463" r:id="rId27"/>
    <p:sldId id="419" r:id="rId28"/>
    <p:sldId id="420" r:id="rId29"/>
    <p:sldId id="421" r:id="rId30"/>
    <p:sldId id="281" r:id="rId31"/>
    <p:sldId id="283" r:id="rId32"/>
    <p:sldId id="284" r:id="rId33"/>
    <p:sldId id="285" r:id="rId34"/>
    <p:sldId id="287" r:id="rId35"/>
    <p:sldId id="289" r:id="rId36"/>
    <p:sldId id="294" r:id="rId37"/>
    <p:sldId id="296" r:id="rId38"/>
    <p:sldId id="291" r:id="rId39"/>
    <p:sldId id="427" r:id="rId40"/>
    <p:sldId id="292" r:id="rId41"/>
    <p:sldId id="311" r:id="rId42"/>
    <p:sldId id="440" r:id="rId43"/>
    <p:sldId id="309" r:id="rId44"/>
    <p:sldId id="315" r:id="rId45"/>
    <p:sldId id="316" r:id="rId46"/>
    <p:sldId id="310" r:id="rId47"/>
    <p:sldId id="312" r:id="rId48"/>
    <p:sldId id="314" r:id="rId49"/>
    <p:sldId id="313" r:id="rId50"/>
    <p:sldId id="300" r:id="rId51"/>
    <p:sldId id="308" r:id="rId52"/>
    <p:sldId id="301" r:id="rId53"/>
    <p:sldId id="317" r:id="rId54"/>
    <p:sldId id="459" r:id="rId55"/>
    <p:sldId id="458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434" r:id="rId66"/>
    <p:sldId id="435" r:id="rId67"/>
    <p:sldId id="464" r:id="rId68"/>
    <p:sldId id="465" r:id="rId69"/>
    <p:sldId id="466" r:id="rId70"/>
    <p:sldId id="467" r:id="rId71"/>
    <p:sldId id="468" r:id="rId72"/>
    <p:sldId id="469" r:id="rId73"/>
    <p:sldId id="470" r:id="rId74"/>
    <p:sldId id="405" r:id="rId75"/>
    <p:sldId id="406" r:id="rId76"/>
    <p:sldId id="461" r:id="rId77"/>
    <p:sldId id="407" r:id="rId78"/>
    <p:sldId id="408" r:id="rId79"/>
    <p:sldId id="409" r:id="rId80"/>
    <p:sldId id="410" r:id="rId81"/>
    <p:sldId id="460" r:id="rId82"/>
    <p:sldId id="385" r:id="rId83"/>
    <p:sldId id="376" r:id="rId84"/>
    <p:sldId id="327" r:id="rId85"/>
    <p:sldId id="377" r:id="rId86"/>
    <p:sldId id="378" r:id="rId87"/>
    <p:sldId id="379" r:id="rId88"/>
    <p:sldId id="380" r:id="rId89"/>
    <p:sldId id="382" r:id="rId90"/>
    <p:sldId id="383" r:id="rId91"/>
    <p:sldId id="386" r:id="rId92"/>
    <p:sldId id="436" r:id="rId93"/>
    <p:sldId id="411" r:id="rId94"/>
    <p:sldId id="412" r:id="rId95"/>
    <p:sldId id="437" r:id="rId96"/>
    <p:sldId id="438" r:id="rId97"/>
    <p:sldId id="439" r:id="rId98"/>
    <p:sldId id="337" r:id="rId99"/>
    <p:sldId id="336" r:id="rId100"/>
    <p:sldId id="338" r:id="rId101"/>
    <p:sldId id="346" r:id="rId102"/>
    <p:sldId id="445" r:id="rId103"/>
    <p:sldId id="446" r:id="rId104"/>
    <p:sldId id="448" r:id="rId105"/>
    <p:sldId id="447" r:id="rId106"/>
    <p:sldId id="450" r:id="rId107"/>
    <p:sldId id="449" r:id="rId108"/>
    <p:sldId id="451" r:id="rId109"/>
    <p:sldId id="454" r:id="rId110"/>
    <p:sldId id="342" r:id="rId111"/>
    <p:sldId id="343" r:id="rId112"/>
    <p:sldId id="344" r:id="rId113"/>
    <p:sldId id="347" r:id="rId114"/>
    <p:sldId id="353" r:id="rId115"/>
    <p:sldId id="348" r:id="rId116"/>
    <p:sldId id="350" r:id="rId117"/>
    <p:sldId id="349" r:id="rId118"/>
    <p:sldId id="351" r:id="rId119"/>
    <p:sldId id="352" r:id="rId120"/>
    <p:sldId id="452" r:id="rId121"/>
    <p:sldId id="455" r:id="rId122"/>
    <p:sldId id="477" r:id="rId123"/>
    <p:sldId id="478" r:id="rId124"/>
    <p:sldId id="479" r:id="rId125"/>
    <p:sldId id="480" r:id="rId126"/>
    <p:sldId id="481" r:id="rId127"/>
    <p:sldId id="482" r:id="rId128"/>
    <p:sldId id="483" r:id="rId129"/>
    <p:sldId id="484" r:id="rId130"/>
    <p:sldId id="393" r:id="rId131"/>
    <p:sldId id="302" r:id="rId132"/>
    <p:sldId id="303" r:id="rId133"/>
    <p:sldId id="305" r:id="rId134"/>
    <p:sldId id="306" r:id="rId135"/>
    <p:sldId id="307" r:id="rId136"/>
    <p:sldId id="345" r:id="rId137"/>
    <p:sldId id="355" r:id="rId138"/>
    <p:sldId id="356" r:id="rId139"/>
    <p:sldId id="357" r:id="rId140"/>
    <p:sldId id="358" r:id="rId141"/>
    <p:sldId id="360" r:id="rId142"/>
    <p:sldId id="362" r:id="rId143"/>
    <p:sldId id="359" r:id="rId144"/>
    <p:sldId id="363" r:id="rId145"/>
    <p:sldId id="364" r:id="rId146"/>
    <p:sldId id="365" r:id="rId147"/>
    <p:sldId id="368" r:id="rId148"/>
    <p:sldId id="366" r:id="rId149"/>
    <p:sldId id="367" r:id="rId150"/>
    <p:sldId id="370" r:id="rId151"/>
    <p:sldId id="428" r:id="rId152"/>
    <p:sldId id="369" r:id="rId153"/>
    <p:sldId id="371" r:id="rId154"/>
    <p:sldId id="372" r:id="rId155"/>
    <p:sldId id="373" r:id="rId156"/>
    <p:sldId id="471" r:id="rId157"/>
    <p:sldId id="472" r:id="rId158"/>
    <p:sldId id="473" r:id="rId159"/>
    <p:sldId id="474" r:id="rId160"/>
    <p:sldId id="475" r:id="rId161"/>
    <p:sldId id="374" r:id="rId162"/>
    <p:sldId id="375" r:id="rId163"/>
    <p:sldId id="486" r:id="rId164"/>
    <p:sldId id="485" r:id="rId165"/>
    <p:sldId id="488" r:id="rId166"/>
    <p:sldId id="489" r:id="rId167"/>
    <p:sldId id="490" r:id="rId168"/>
    <p:sldId id="394" r:id="rId169"/>
    <p:sldId id="395" r:id="rId170"/>
    <p:sldId id="396" r:id="rId171"/>
    <p:sldId id="397" r:id="rId172"/>
    <p:sldId id="398" r:id="rId173"/>
    <p:sldId id="399" r:id="rId174"/>
    <p:sldId id="400" r:id="rId175"/>
    <p:sldId id="401" r:id="rId176"/>
    <p:sldId id="402" r:id="rId177"/>
    <p:sldId id="403" r:id="rId178"/>
    <p:sldId id="404" r:id="rId179"/>
    <p:sldId id="431" r:id="rId180"/>
    <p:sldId id="432" r:id="rId181"/>
    <p:sldId id="433" r:id="rId182"/>
    <p:sldId id="453" r:id="rId183"/>
    <p:sldId id="457" r:id="rId1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9"/>
    <p:restoredTop sz="89252"/>
  </p:normalViewPr>
  <p:slideViewPr>
    <p:cSldViewPr snapToGrid="0" snapToObjects="1">
      <p:cViewPr varScale="1">
        <p:scale>
          <a:sx n="91" d="100"/>
          <a:sy n="91" d="100"/>
        </p:scale>
        <p:origin x="21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0197C-7888-044A-9C69-44B979E9D60E}" type="datetimeFigureOut">
              <a:rPr lang="en-US" smtClean="0"/>
              <a:t>4/2/21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DCC16-DB66-7B49-A9BD-4B0CD6A6E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9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그림으로 더 자세히 풀어보자면</a:t>
            </a:r>
            <a:r>
              <a:rPr lang="en-US" altLang="ko-KR" dirty="0"/>
              <a:t>,</a:t>
            </a:r>
            <a:endParaRPr lang="ko-KR" altLang="en-US" dirty="0"/>
          </a:p>
          <a:p>
            <a:endParaRPr lang="ko-KR" altLang="en-US" dirty="0"/>
          </a:p>
          <a:p>
            <a:r>
              <a:rPr lang="en-US" altLang="ko-KR" dirty="0" err="1"/>
              <a:t>Ver</a:t>
            </a:r>
            <a:r>
              <a:rPr lang="en-US" altLang="ko-KR" baseline="0" dirty="0"/>
              <a:t> 1</a:t>
            </a:r>
            <a:r>
              <a:rPr lang="ko-KR" altLang="en-US" baseline="0" dirty="0"/>
              <a:t>에서 </a:t>
            </a:r>
            <a:r>
              <a:rPr lang="en-US" altLang="ko-KR" baseline="0" dirty="0"/>
              <a:t>200MB</a:t>
            </a:r>
            <a:r>
              <a:rPr lang="ko-KR" altLang="en-US" baseline="0" dirty="0"/>
              <a:t>의 용량을 가진 파일이 있는데</a:t>
            </a:r>
            <a:r>
              <a:rPr lang="en-US" altLang="ko-KR" baseline="0" dirty="0"/>
              <a:t>,</a:t>
            </a:r>
            <a:endParaRPr lang="ko-KR" altLang="en-US" baseline="0" dirty="0"/>
          </a:p>
          <a:p>
            <a:r>
              <a:rPr lang="ko-KR" altLang="en-US" dirty="0"/>
              <a:t>버전이 바뀔 때 마다 변경되지 않아도 계속 파일을 저장하게 되면</a:t>
            </a:r>
          </a:p>
          <a:p>
            <a:r>
              <a:rPr lang="en-US" altLang="ko-KR" dirty="0" err="1"/>
              <a:t>Ver</a:t>
            </a:r>
            <a:r>
              <a:rPr lang="en-US" altLang="ko-KR" baseline="0" dirty="0"/>
              <a:t> 4</a:t>
            </a:r>
            <a:r>
              <a:rPr lang="ko-KR" altLang="en-US" baseline="0" dirty="0"/>
              <a:t>까지의 총 용량은 </a:t>
            </a:r>
            <a:r>
              <a:rPr lang="en-US" altLang="ko-KR" baseline="0" dirty="0"/>
              <a:t>850MB</a:t>
            </a:r>
            <a:r>
              <a:rPr lang="ko-KR" altLang="en-US" baseline="0" dirty="0"/>
              <a:t>입니다</a:t>
            </a:r>
            <a:r>
              <a:rPr lang="en-US" altLang="ko-KR" baseline="0" dirty="0"/>
              <a:t>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70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34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1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34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0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05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76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60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62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2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그런데 변경되지 않은 파일에 대한 링크만 저장하는 경우에는</a:t>
            </a:r>
          </a:p>
          <a:p>
            <a:r>
              <a:rPr lang="ko-KR" altLang="en-US" dirty="0"/>
              <a:t>전 페이지와는 다르게 사용하는 용량 자체가 다릅니다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  <a:p>
            <a:r>
              <a:rPr lang="ko-KR" altLang="en-US" dirty="0"/>
              <a:t>변경되지 않았을 때에는 경량화 된 텍스트로 </a:t>
            </a:r>
            <a:r>
              <a:rPr lang="en-US" altLang="ko-KR" dirty="0" err="1"/>
              <a:t>Ver</a:t>
            </a:r>
            <a:r>
              <a:rPr lang="ko-KR" altLang="en-US" baseline="0" dirty="0"/>
              <a:t> </a:t>
            </a:r>
            <a:r>
              <a:rPr lang="en-US" altLang="ko-KR" baseline="0" dirty="0"/>
              <a:t>1</a:t>
            </a:r>
            <a:r>
              <a:rPr lang="ko-KR" altLang="en-US" baseline="0" dirty="0"/>
              <a:t>에 대한 참조만 하게 됩니다</a:t>
            </a:r>
            <a:r>
              <a:rPr lang="en-US" altLang="ko-KR" baseline="0" dirty="0"/>
              <a:t>.</a:t>
            </a:r>
            <a:endParaRPr lang="ko-KR" altLang="en-US" baseline="0" dirty="0"/>
          </a:p>
          <a:p>
            <a:r>
              <a:rPr lang="ko-KR" altLang="en-US" baseline="0" dirty="0"/>
              <a:t>파일 자체를 저장하지 않기 때문에 용량적인 부분에서 확연한 차이가 나게 됩니다</a:t>
            </a:r>
            <a:r>
              <a:rPr lang="en-US" altLang="ko-KR" baseline="0" dirty="0"/>
              <a:t>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2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63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456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40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97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53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2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081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81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2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66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359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9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64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698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698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651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570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5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9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54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10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70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02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87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CC16-DB66-7B49-A9BD-4B0CD6A6E488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40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4BAE-5F2C-A94E-86F2-8391D61482E2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E606-8090-E34D-9B5B-B3BEBD4BA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4BAE-5F2C-A94E-86F2-8391D61482E2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E606-8090-E34D-9B5B-B3BEBD4BA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6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4BAE-5F2C-A94E-86F2-8391D61482E2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E606-8090-E34D-9B5B-B3BEBD4BA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4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4BAE-5F2C-A94E-86F2-8391D61482E2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E606-8090-E34D-9B5B-B3BEBD4BA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3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4BAE-5F2C-A94E-86F2-8391D61482E2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E606-8090-E34D-9B5B-B3BEBD4BA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4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4BAE-5F2C-A94E-86F2-8391D61482E2}" type="datetimeFigureOut">
              <a:rPr lang="en-US" smtClean="0"/>
              <a:t>4/2/21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E606-8090-E34D-9B5B-B3BEBD4BA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0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4BAE-5F2C-A94E-86F2-8391D61482E2}" type="datetimeFigureOut">
              <a:rPr lang="en-US" smtClean="0"/>
              <a:t>4/2/21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E606-8090-E34D-9B5B-B3BEBD4BA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8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4BAE-5F2C-A94E-86F2-8391D61482E2}" type="datetimeFigureOut">
              <a:rPr lang="en-US" smtClean="0"/>
              <a:t>4/2/21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E606-8090-E34D-9B5B-B3BEBD4BA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7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4BAE-5F2C-A94E-86F2-8391D61482E2}" type="datetimeFigureOut">
              <a:rPr lang="en-US" smtClean="0"/>
              <a:t>4/2/21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E606-8090-E34D-9B5B-B3BEBD4BA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0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4BAE-5F2C-A94E-86F2-8391D61482E2}" type="datetimeFigureOut">
              <a:rPr lang="en-US" smtClean="0"/>
              <a:t>4/2/21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E606-8090-E34D-9B5B-B3BEBD4BA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14BAE-5F2C-A94E-86F2-8391D61482E2}" type="datetimeFigureOut">
              <a:rPr lang="en-US" smtClean="0"/>
              <a:t>4/2/21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E606-8090-E34D-9B5B-B3BEBD4BA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1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14BAE-5F2C-A94E-86F2-8391D61482E2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7E606-8090-E34D-9B5B-B3BEBD4BA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3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3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04.png"/><Relationship Id="rId4" Type="http://schemas.openxmlformats.org/officeDocument/2006/relationships/image" Target="../media/image11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34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git-scm.com/download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-scm.com/download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55900"/>
            <a:ext cx="9144000" cy="1422400"/>
          </a:xfrm>
        </p:spPr>
        <p:txBody>
          <a:bodyPr vert="horz">
            <a:normAutofit/>
          </a:bodyPr>
          <a:lstStyle/>
          <a:p>
            <a:r>
              <a:rPr lang="ko-KR" altLang="en-US" sz="7200" dirty="0">
                <a:latin typeface="NanumGothic" charset="-127"/>
                <a:ea typeface="NanumGothic" charset="-127"/>
                <a:cs typeface="NanumGothic" charset="-127"/>
              </a:rPr>
              <a:t>나도</a:t>
            </a:r>
            <a:r>
              <a:rPr lang="en-US" altLang="ko-KR" sz="7200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sz="7200" b="1" dirty="0" err="1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Git</a:t>
            </a:r>
            <a:r>
              <a:rPr lang="ko-KR" altLang="en-US" sz="7200" dirty="0">
                <a:latin typeface="NanumGothic" charset="-127"/>
                <a:ea typeface="NanumGothic" charset="-127"/>
                <a:cs typeface="NanumGothic" charset="-127"/>
              </a:rPr>
              <a:t> 좀 써보자</a:t>
            </a:r>
            <a:r>
              <a:rPr lang="en-US" altLang="ko-KR" sz="7200" dirty="0">
                <a:latin typeface="NanumGothic" charset="-127"/>
                <a:ea typeface="NanumGothic" charset="-127"/>
                <a:cs typeface="NanumGothic" charset="-127"/>
              </a:rPr>
              <a:t>!</a:t>
            </a:r>
            <a:endParaRPr lang="en-US" sz="36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993141"/>
            <a:ext cx="9144000" cy="864859"/>
          </a:xfrm>
        </p:spPr>
        <p:txBody>
          <a:bodyPr>
            <a:normAutofit/>
          </a:bodyPr>
          <a:lstStyle/>
          <a:p>
            <a:pPr algn="r"/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박재선</a:t>
            </a:r>
            <a:endParaRPr 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3.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이 왜 대세인가요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7759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오픈소스 </a:t>
            </a:r>
            <a:r>
              <a:rPr lang="en-US" altLang="ko-KR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무료</a:t>
            </a:r>
            <a:r>
              <a:rPr lang="en-US" altLang="ko-KR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)</a:t>
            </a:r>
            <a:r>
              <a:rPr lang="ko-KR" altLang="en-US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–</a:t>
            </a:r>
            <a:r>
              <a:rPr lang="ko-KR" altLang="en-US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GitHub</a:t>
            </a:r>
            <a:r>
              <a:rPr lang="ko-KR" altLang="en-US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 내용 중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4582548"/>
            <a:ext cx="1051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3C4146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Public projects are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always free.</a:t>
            </a:r>
            <a:endParaRPr lang="ko-KR" altLang="en-US" sz="3200" b="0" i="0" dirty="0">
              <a:solidFill>
                <a:srgbClr val="FF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200" b="0" i="0" dirty="0">
                <a:solidFill>
                  <a:srgbClr val="3C4146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Work together across unlimited</a:t>
            </a:r>
            <a:endParaRPr lang="ko-KR" altLang="en-US" sz="3200" b="0" i="0" dirty="0">
              <a:solidFill>
                <a:srgbClr val="3C4146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200" b="0" i="0" dirty="0">
                <a:solidFill>
                  <a:srgbClr val="3C4146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private repositories for $7 / month.</a:t>
            </a:r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40300" y="2601532"/>
            <a:ext cx="2921000" cy="21228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2823690"/>
            <a:ext cx="1790700" cy="1536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06700" y="5537200"/>
            <a:ext cx="6464300" cy="723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fetch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0" y="5691270"/>
            <a:ext cx="12192000" cy="105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원격저장소에 새로운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가 생성 된 경우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73" y="2230746"/>
            <a:ext cx="9968054" cy="2920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2209" y="4731027"/>
            <a:ext cx="5844208" cy="5300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224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241935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fetch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fetch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0" y="4833238"/>
            <a:ext cx="1358900" cy="156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1768215"/>
            <a:ext cx="1612900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0" y="3327621"/>
            <a:ext cx="1358900" cy="139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3939581"/>
            <a:ext cx="2032000" cy="203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2614018"/>
            <a:ext cx="6584950" cy="37559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48000" y="5524500"/>
            <a:ext cx="6711950" cy="87083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endCxn id="15" idx="1"/>
          </p:cNvCxnSpPr>
          <p:nvPr/>
        </p:nvCxnSpPr>
        <p:spPr>
          <a:xfrm>
            <a:off x="1574800" y="5320557"/>
            <a:ext cx="1473200" cy="6393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044825" y="4519204"/>
            <a:ext cx="6711950" cy="87083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endCxn id="22" idx="3"/>
          </p:cNvCxnSpPr>
          <p:nvPr/>
        </p:nvCxnSpPr>
        <p:spPr>
          <a:xfrm flipH="1" flipV="1">
            <a:off x="9756775" y="4954623"/>
            <a:ext cx="850900" cy="1182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044825" y="3581137"/>
            <a:ext cx="6711950" cy="87083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endCxn id="26" idx="3"/>
          </p:cNvCxnSpPr>
          <p:nvPr/>
        </p:nvCxnSpPr>
        <p:spPr>
          <a:xfrm flipH="1" flipV="1">
            <a:off x="9756775" y="4016556"/>
            <a:ext cx="974725" cy="95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044825" y="2652946"/>
            <a:ext cx="6711950" cy="87083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endCxn id="29" idx="3"/>
          </p:cNvCxnSpPr>
          <p:nvPr/>
        </p:nvCxnSpPr>
        <p:spPr>
          <a:xfrm flipH="1">
            <a:off x="9756775" y="2892116"/>
            <a:ext cx="974725" cy="19624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955925" y="2505754"/>
            <a:ext cx="6858000" cy="3012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>
            <a:stCxn id="22" idx="1"/>
          </p:cNvCxnSpPr>
          <p:nvPr/>
        </p:nvCxnSpPr>
        <p:spPr>
          <a:xfrm flipH="1">
            <a:off x="2200275" y="4954623"/>
            <a:ext cx="84455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6" idx="1"/>
          </p:cNvCxnSpPr>
          <p:nvPr/>
        </p:nvCxnSpPr>
        <p:spPr>
          <a:xfrm flipH="1">
            <a:off x="2116137" y="4016556"/>
            <a:ext cx="928688" cy="7859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9" idx="1"/>
          </p:cNvCxnSpPr>
          <p:nvPr/>
        </p:nvCxnSpPr>
        <p:spPr>
          <a:xfrm flipH="1">
            <a:off x="2082800" y="3088365"/>
            <a:ext cx="962025" cy="14957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8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6" grpId="0" animBg="1"/>
      <p:bldP spid="29" grpId="0" animBg="1"/>
      <p:bldP spid="1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fetch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0" y="5691270"/>
            <a:ext cx="12192000" cy="105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나의 작업물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74979"/>
            <a:ext cx="2032000" cy="203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284654"/>
            <a:ext cx="7467600" cy="81265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7" idx="1"/>
          </p:cNvCxnSpPr>
          <p:nvPr/>
        </p:nvCxnSpPr>
        <p:spPr>
          <a:xfrm>
            <a:off x="2514600" y="3690979"/>
            <a:ext cx="137160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0000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fetch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0" y="6336556"/>
            <a:ext cx="12192000" cy="105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협업자의 작업물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271010"/>
            <a:ext cx="7467600" cy="874148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7" idx="1"/>
          </p:cNvCxnSpPr>
          <p:nvPr/>
        </p:nvCxnSpPr>
        <p:spPr>
          <a:xfrm>
            <a:off x="1981200" y="5708083"/>
            <a:ext cx="1905000" cy="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11600"/>
            <a:ext cx="7467600" cy="1115747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11" idx="1"/>
          </p:cNvCxnSpPr>
          <p:nvPr/>
        </p:nvCxnSpPr>
        <p:spPr>
          <a:xfrm>
            <a:off x="1981200" y="2469474"/>
            <a:ext cx="190500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762696"/>
            <a:ext cx="7467600" cy="832179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endCxn id="14" idx="1"/>
          </p:cNvCxnSpPr>
          <p:nvPr/>
        </p:nvCxnSpPr>
        <p:spPr>
          <a:xfrm>
            <a:off x="1981200" y="4178785"/>
            <a:ext cx="1905000" cy="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10219"/>
            <a:ext cx="1358900" cy="1562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75038"/>
            <a:ext cx="1358900" cy="1397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47838"/>
            <a:ext cx="16129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189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fetch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0" y="6154164"/>
            <a:ext cx="12192000" cy="528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나의 로그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22" y="2001387"/>
            <a:ext cx="7375156" cy="3842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48100" y="2001387"/>
            <a:ext cx="1562100" cy="3862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632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fetch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0" y="6154164"/>
            <a:ext cx="12192000" cy="528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ko-KR" altLang="en-US">
                <a:latin typeface="NanumGothic" charset="-127"/>
                <a:ea typeface="NanumGothic" charset="-127"/>
                <a:cs typeface="NanumGothic" charset="-127"/>
              </a:rPr>
              <a:t>원격저장소의 로그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22" y="1549401"/>
            <a:ext cx="7375156" cy="44950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37000" y="1473200"/>
            <a:ext cx="1397000" cy="774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502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fetch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30746"/>
            <a:ext cx="10058400" cy="29204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1961" y="4772722"/>
            <a:ext cx="2211039" cy="4683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fetch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0" y="5691270"/>
            <a:ext cx="12192000" cy="105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fetch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를 받은 후 나의 작업물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74979"/>
            <a:ext cx="2032000" cy="203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284654"/>
            <a:ext cx="7467600" cy="81265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7" idx="1"/>
          </p:cNvCxnSpPr>
          <p:nvPr/>
        </p:nvCxnSpPr>
        <p:spPr>
          <a:xfrm>
            <a:off x="2514600" y="3690979"/>
            <a:ext cx="137160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1240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fetch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0" y="5691270"/>
            <a:ext cx="12192000" cy="105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fetch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를 받은 후 나의 작업물을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하였을 때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73689"/>
            <a:ext cx="10058400" cy="20345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0" y="3441700"/>
            <a:ext cx="5435600" cy="381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3900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fetch (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결론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558097"/>
            <a:ext cx="7467600" cy="874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173802"/>
            <a:ext cx="7467600" cy="865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0938" y="1873666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Local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57282" y="4489371"/>
            <a:ext cx="1877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Remote</a:t>
            </a:r>
          </a:p>
        </p:txBody>
      </p:sp>
    </p:spTree>
    <p:extLst>
      <p:ext uri="{BB962C8B-B14F-4D97-AF65-F5344CB8AC3E}">
        <p14:creationId xmlns:p14="http://schemas.microsoft.com/office/powerpoint/2010/main" val="132624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3.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이 왜 대세인가요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7501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강력한 </a:t>
            </a:r>
            <a:r>
              <a:rPr lang="en-US" altLang="ko-KR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Fork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기능</a:t>
            </a:r>
            <a:endParaRPr 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2481080"/>
            <a:ext cx="7708900" cy="43769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27500" y="6223000"/>
            <a:ext cx="1270000" cy="469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65500" y="2806700"/>
            <a:ext cx="2730500" cy="406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0" idx="0"/>
            <a:endCxn id="11" idx="2"/>
          </p:cNvCxnSpPr>
          <p:nvPr/>
        </p:nvCxnSpPr>
        <p:spPr>
          <a:xfrm flipH="1" flipV="1">
            <a:off x="4730750" y="3213100"/>
            <a:ext cx="31750" cy="30099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59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70612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pull(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변동사항 없을 경우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pull origin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8674"/>
            <a:ext cx="10096500" cy="15575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6600" y="4501769"/>
            <a:ext cx="4635500" cy="584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4" idx="0"/>
          </p:cNvCxnSpPr>
          <p:nvPr/>
        </p:nvCxnSpPr>
        <p:spPr>
          <a:xfrm>
            <a:off x="2438400" y="2487204"/>
            <a:ext cx="615950" cy="20145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6"/>
          <p:cNvSpPr txBox="1">
            <a:spLocks/>
          </p:cNvSpPr>
          <p:nvPr/>
        </p:nvSpPr>
        <p:spPr>
          <a:xfrm>
            <a:off x="0" y="5425099"/>
            <a:ext cx="12192000" cy="105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원격 저장소의 변경사항을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로컬 저장소에 </a:t>
            </a:r>
            <a:r>
              <a:rPr lang="ko-KR" altLang="en-US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반영하면서</a:t>
            </a:r>
            <a:r>
              <a:rPr lang="en-US" altLang="ko-KR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(fetch)</a:t>
            </a:r>
          </a:p>
          <a:p>
            <a:pPr marL="0" indent="0" algn="ctr">
              <a:buFont typeface="Arial"/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자동으로 </a:t>
            </a:r>
            <a:r>
              <a:rPr lang="en-US" altLang="ko-KR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Merge</a:t>
            </a:r>
            <a:r>
              <a:rPr lang="ko-KR" altLang="en-US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 해주는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기능</a:t>
            </a:r>
          </a:p>
        </p:txBody>
      </p:sp>
    </p:spTree>
    <p:extLst>
      <p:ext uri="{BB962C8B-B14F-4D97-AF65-F5344CB8AC3E}">
        <p14:creationId xmlns:p14="http://schemas.microsoft.com/office/powerpoint/2010/main" val="80301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70612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pull(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나의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Commit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이 있을 때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pull origin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7799614" cy="3800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9213" y="3118756"/>
            <a:ext cx="6150429" cy="391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6555" y="6237514"/>
            <a:ext cx="566058" cy="42454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3" idx="2"/>
            <a:endCxn id="7" idx="0"/>
          </p:cNvCxnSpPr>
          <p:nvPr/>
        </p:nvCxnSpPr>
        <p:spPr>
          <a:xfrm flipH="1">
            <a:off x="1039584" y="3510642"/>
            <a:ext cx="2824844" cy="272687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84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70612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pull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pull origin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740831"/>
            <a:ext cx="10343091" cy="35130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8457" y="4539343"/>
            <a:ext cx="4980214" cy="1828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191986" y="5061857"/>
            <a:ext cx="429441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38199" y="5290456"/>
            <a:ext cx="252548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30727" y="5747658"/>
            <a:ext cx="128995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30727" y="5976257"/>
            <a:ext cx="455567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30727" y="6229989"/>
            <a:ext cx="275953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7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70612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pull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pull origin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1"/>
            <a:ext cx="8484814" cy="35130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2500" y="5651500"/>
            <a:ext cx="4940300" cy="711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6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70612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pull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pull origin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1"/>
            <a:ext cx="3873500" cy="40128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1400" y="3985522"/>
            <a:ext cx="3238500" cy="4540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69357" y="4590919"/>
            <a:ext cx="191708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75413" y="5631734"/>
            <a:ext cx="2573350" cy="2180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9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70612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pull(merge conflict)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pull origin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67359"/>
            <a:ext cx="8484814" cy="32599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6900" y="3479800"/>
            <a:ext cx="1714500" cy="406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838200" y="5549900"/>
            <a:ext cx="2844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498600" y="3886200"/>
            <a:ext cx="1638300" cy="14103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59100" y="5575300"/>
            <a:ext cx="3238500" cy="2533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7400" y="5841342"/>
            <a:ext cx="2578100" cy="2986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7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70612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pull(merge conflict)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pull origin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67359"/>
            <a:ext cx="6519908" cy="32599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3900" y="4838700"/>
            <a:ext cx="4038600" cy="1016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38200" y="5143500"/>
            <a:ext cx="1346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60500" y="5740400"/>
            <a:ext cx="25273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40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70612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pull(merge conflict)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pull origin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67359"/>
            <a:ext cx="7095194" cy="32599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7100" y="4699000"/>
            <a:ext cx="7150100" cy="15875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78904" y="5105400"/>
            <a:ext cx="347723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ko-KR" altLang="en-US" sz="3200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이전</a:t>
            </a:r>
            <a:r>
              <a:rPr lang="ko-KR" altLang="en-US" sz="3200" dirty="0">
                <a:solidFill>
                  <a:prstClr val="black"/>
                </a:solidFill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sz="3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en-US" altLang="ko-KR" sz="3200" dirty="0">
                <a:solidFill>
                  <a:prstClr val="black"/>
                </a:solidFill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sz="3200" dirty="0">
                <a:solidFill>
                  <a:prstClr val="black"/>
                </a:solidFill>
                <a:latin typeface="NanumGothic" charset="-127"/>
                <a:ea typeface="NanumGothic" charset="-127"/>
                <a:cs typeface="NanumGothic" charset="-127"/>
              </a:rPr>
              <a:t>내용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75033" y="3016251"/>
            <a:ext cx="2484976" cy="1106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ko-KR" altLang="en-US" sz="3200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나의</a:t>
            </a:r>
            <a:endParaRPr lang="ko-KR" altLang="en-US" sz="3200" dirty="0">
              <a:solidFill>
                <a:prstClr val="black"/>
              </a:solidFill>
              <a:latin typeface="NanumGothic" charset="-127"/>
              <a:ea typeface="NanumGothic" charset="-127"/>
              <a:cs typeface="NanumGothic" charset="-127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altLang="ko-KR" sz="3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en-US" altLang="ko-KR" sz="3200" dirty="0">
                <a:solidFill>
                  <a:prstClr val="black"/>
                </a:solidFill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sz="3200" dirty="0">
                <a:solidFill>
                  <a:prstClr val="black"/>
                </a:solidFill>
                <a:latin typeface="NanumGothic" charset="-127"/>
                <a:ea typeface="NanumGothic" charset="-127"/>
                <a:cs typeface="NanumGothic" charset="-127"/>
              </a:rPr>
              <a:t>내용</a:t>
            </a:r>
          </a:p>
        </p:txBody>
      </p:sp>
      <p:cxnSp>
        <p:nvCxnSpPr>
          <p:cNvPr id="10" name="Straight Arrow Connector 9"/>
          <p:cNvCxnSpPr>
            <a:stCxn id="3" idx="3"/>
            <a:endCxn id="7" idx="1"/>
          </p:cNvCxnSpPr>
          <p:nvPr/>
        </p:nvCxnSpPr>
        <p:spPr>
          <a:xfrm flipV="1">
            <a:off x="8077200" y="5373166"/>
            <a:ext cx="601704" cy="1195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27100" y="2740545"/>
            <a:ext cx="4152900" cy="13826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2" idx="3"/>
          </p:cNvCxnSpPr>
          <p:nvPr/>
        </p:nvCxnSpPr>
        <p:spPr>
          <a:xfrm flipV="1">
            <a:off x="5080000" y="3368621"/>
            <a:ext cx="3835347" cy="632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72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5" grpId="0"/>
      <p:bldP spid="1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70612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pull(merge conflict)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pull origin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6519908" cy="29625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0500" y="3238500"/>
            <a:ext cx="952500" cy="254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7800" y="5283200"/>
            <a:ext cx="2120900" cy="4709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4" idx="2"/>
            <a:endCxn id="7" idx="0"/>
          </p:cNvCxnSpPr>
          <p:nvPr/>
        </p:nvCxnSpPr>
        <p:spPr>
          <a:xfrm flipH="1">
            <a:off x="2508250" y="3492500"/>
            <a:ext cx="698500" cy="17907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45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70612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pull(merge conflict)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pull origin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5600848" cy="296255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471738" y="5529263"/>
            <a:ext cx="22288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81048" y="5486399"/>
            <a:ext cx="1204913" cy="3000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3.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이 왜 대세인가요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7501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강력한 </a:t>
            </a:r>
            <a:r>
              <a:rPr lang="en-US" altLang="ko-KR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Fork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기능</a:t>
            </a:r>
            <a:endParaRPr 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35" y="2481080"/>
            <a:ext cx="7705329" cy="43769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57700" y="2832100"/>
            <a:ext cx="1625600" cy="381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pull(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결론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28436"/>
            <a:ext cx="7467600" cy="8741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465891"/>
            <a:ext cx="7467600" cy="8653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173802"/>
            <a:ext cx="7467600" cy="865363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1" idx="2"/>
            <a:endCxn id="12" idx="0"/>
          </p:cNvCxnSpPr>
          <p:nvPr/>
        </p:nvCxnSpPr>
        <p:spPr>
          <a:xfrm>
            <a:off x="6096000" y="3102584"/>
            <a:ext cx="0" cy="3633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2"/>
            <a:endCxn id="13" idx="0"/>
          </p:cNvCxnSpPr>
          <p:nvPr/>
        </p:nvCxnSpPr>
        <p:spPr>
          <a:xfrm>
            <a:off x="6096000" y="4331254"/>
            <a:ext cx="0" cy="8425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91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pull + fetch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3" b="30989"/>
          <a:stretch/>
        </p:blipFill>
        <p:spPr>
          <a:xfrm>
            <a:off x="3035300" y="2933700"/>
            <a:ext cx="61087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5319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8200" y="1817502"/>
            <a:ext cx="24511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02685"/>
            <a:ext cx="10058400" cy="3743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stash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057400" y="4838700"/>
            <a:ext cx="1016000" cy="1016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stash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11070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8200" y="1817502"/>
            <a:ext cx="24511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70475"/>
            <a:ext cx="10058400" cy="2245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stash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391152" y="3416184"/>
            <a:ext cx="1352296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stash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140411" y="3709959"/>
            <a:ext cx="430883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4423157" y="3987284"/>
            <a:ext cx="809243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996136" y="4307211"/>
            <a:ext cx="3067864" cy="6332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5" name="직선 화살표 연결선 4"/>
          <p:cNvCxnSpPr>
            <a:stCxn id="8" idx="1"/>
            <a:endCxn id="9" idx="3"/>
          </p:cNvCxnSpPr>
          <p:nvPr/>
        </p:nvCxnSpPr>
        <p:spPr>
          <a:xfrm flipH="1">
            <a:off x="1571294" y="3594235"/>
            <a:ext cx="2819858" cy="2937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>
            <a:stCxn id="9" idx="3"/>
            <a:endCxn id="12" idx="1"/>
          </p:cNvCxnSpPr>
          <p:nvPr/>
        </p:nvCxnSpPr>
        <p:spPr>
          <a:xfrm>
            <a:off x="1571294" y="3888010"/>
            <a:ext cx="2851863" cy="2773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12" idx="1"/>
            <a:endCxn id="13" idx="3"/>
          </p:cNvCxnSpPr>
          <p:nvPr/>
        </p:nvCxnSpPr>
        <p:spPr>
          <a:xfrm flipH="1">
            <a:off x="4064000" y="4165335"/>
            <a:ext cx="359157" cy="4584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Tracked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상태의 파일을</a:t>
            </a:r>
            <a:endParaRPr lang="en-US" altLang="ko-KR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임시저장할 때</a:t>
            </a:r>
          </a:p>
        </p:txBody>
      </p:sp>
    </p:spTree>
    <p:extLst>
      <p:ext uri="{BB962C8B-B14F-4D97-AF65-F5344CB8AC3E}">
        <p14:creationId xmlns:p14="http://schemas.microsoft.com/office/powerpoint/2010/main" val="75153288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8200" y="1817502"/>
            <a:ext cx="24511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70475"/>
            <a:ext cx="10058400" cy="2245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stash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391152" y="3416184"/>
            <a:ext cx="1352296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stash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140411" y="3709959"/>
            <a:ext cx="430883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4423157" y="3987284"/>
            <a:ext cx="809243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996136" y="4307211"/>
            <a:ext cx="3067864" cy="6332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5" name="직선 화살표 연결선 4"/>
          <p:cNvCxnSpPr>
            <a:stCxn id="8" idx="1"/>
            <a:endCxn id="9" idx="3"/>
          </p:cNvCxnSpPr>
          <p:nvPr/>
        </p:nvCxnSpPr>
        <p:spPr>
          <a:xfrm flipH="1">
            <a:off x="1571294" y="3594235"/>
            <a:ext cx="2819858" cy="2937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>
            <a:stCxn id="9" idx="3"/>
            <a:endCxn id="12" idx="1"/>
          </p:cNvCxnSpPr>
          <p:nvPr/>
        </p:nvCxnSpPr>
        <p:spPr>
          <a:xfrm>
            <a:off x="1571294" y="3888010"/>
            <a:ext cx="2851863" cy="2773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12" idx="1"/>
            <a:endCxn id="13" idx="3"/>
          </p:cNvCxnSpPr>
          <p:nvPr/>
        </p:nvCxnSpPr>
        <p:spPr>
          <a:xfrm flipH="1">
            <a:off x="4064000" y="4165335"/>
            <a:ext cx="359157" cy="4584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Tracked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상태의 파일을</a:t>
            </a:r>
            <a:endParaRPr lang="en-US" altLang="ko-KR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임시저장할 때</a:t>
            </a:r>
          </a:p>
        </p:txBody>
      </p:sp>
    </p:spTree>
    <p:extLst>
      <p:ext uri="{BB962C8B-B14F-4D97-AF65-F5344CB8AC3E}">
        <p14:creationId xmlns:p14="http://schemas.microsoft.com/office/powerpoint/2010/main" val="204478994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2621900"/>
            <a:ext cx="10058400" cy="28448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" y="1817502"/>
            <a:ext cx="3275507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stash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113707" y="3065240"/>
            <a:ext cx="1576984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1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기존에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stash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되었던</a:t>
            </a:r>
            <a:endParaRPr lang="en-US" altLang="ko-KR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내용 확인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(index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로 확인 가능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1022356" y="4840696"/>
            <a:ext cx="1303293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4" name="직선 화살표 연결선 13"/>
          <p:cNvCxnSpPr>
            <a:stCxn id="12" idx="2"/>
            <a:endCxn id="17" idx="0"/>
          </p:cNvCxnSpPr>
          <p:nvPr/>
        </p:nvCxnSpPr>
        <p:spPr>
          <a:xfrm flipH="1">
            <a:off x="1674003" y="3421342"/>
            <a:ext cx="3228196" cy="14193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stash list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204836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2740832"/>
            <a:ext cx="10058400" cy="19993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" y="1817502"/>
            <a:ext cx="36068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stash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137888" y="3192240"/>
            <a:ext cx="1433622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1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stash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이름을 정해서 임시저장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가능</a:t>
            </a:r>
            <a:endParaRPr lang="en-US" altLang="ko-KR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092956" y="3459447"/>
            <a:ext cx="1303293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4" name="직선 화살표 연결선 13"/>
          <p:cNvCxnSpPr>
            <a:stCxn id="12" idx="3"/>
            <a:endCxn id="17" idx="1"/>
          </p:cNvCxnSpPr>
          <p:nvPr/>
        </p:nvCxnSpPr>
        <p:spPr>
          <a:xfrm>
            <a:off x="6571510" y="3370291"/>
            <a:ext cx="521446" cy="2672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stash save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622864" y="4420279"/>
            <a:ext cx="890167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8" name="직선 화살표 연결선 17"/>
          <p:cNvCxnSpPr>
            <a:stCxn id="17" idx="1"/>
            <a:endCxn id="15" idx="3"/>
          </p:cNvCxnSpPr>
          <p:nvPr/>
        </p:nvCxnSpPr>
        <p:spPr>
          <a:xfrm flipH="1">
            <a:off x="4513031" y="3637498"/>
            <a:ext cx="2579925" cy="9608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0444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2740831"/>
            <a:ext cx="10058400" cy="40779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" y="1817502"/>
            <a:ext cx="36068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stash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846252" y="3839300"/>
            <a:ext cx="735675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1962156" y="5618447"/>
            <a:ext cx="4095744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4" name="직선 화살표 연결선 13"/>
          <p:cNvCxnSpPr>
            <a:stCxn id="12" idx="2"/>
            <a:endCxn id="17" idx="0"/>
          </p:cNvCxnSpPr>
          <p:nvPr/>
        </p:nvCxnSpPr>
        <p:spPr>
          <a:xfrm flipH="1">
            <a:off x="4010028" y="4195402"/>
            <a:ext cx="1204062" cy="14230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stash pop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22072" y="6489198"/>
            <a:ext cx="3013820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8" name="직선 화살표 연결선 17"/>
          <p:cNvCxnSpPr>
            <a:stCxn id="17" idx="2"/>
            <a:endCxn id="15" idx="0"/>
          </p:cNvCxnSpPr>
          <p:nvPr/>
        </p:nvCxnSpPr>
        <p:spPr>
          <a:xfrm flipH="1">
            <a:off x="2528982" y="5974549"/>
            <a:ext cx="1481046" cy="51464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1117601" y="3483198"/>
            <a:ext cx="3327399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26" name="직선 화살표 연결선 25"/>
          <p:cNvCxnSpPr>
            <a:stCxn id="25" idx="3"/>
            <a:endCxn id="12" idx="1"/>
          </p:cNvCxnSpPr>
          <p:nvPr/>
        </p:nvCxnSpPr>
        <p:spPr>
          <a:xfrm>
            <a:off x="4445000" y="3661249"/>
            <a:ext cx="401252" cy="35610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69020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04" y="2740831"/>
            <a:ext cx="9681994" cy="40779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" y="1817502"/>
            <a:ext cx="38481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stash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057018" y="6026391"/>
            <a:ext cx="1519165" cy="3917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329603" y="6412998"/>
            <a:ext cx="1236987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8" name="직선 화살표 연결선 17"/>
          <p:cNvCxnSpPr>
            <a:stCxn id="17" idx="1"/>
            <a:endCxn id="15" idx="3"/>
          </p:cNvCxnSpPr>
          <p:nvPr/>
        </p:nvCxnSpPr>
        <p:spPr>
          <a:xfrm flipH="1">
            <a:off x="2566590" y="6222247"/>
            <a:ext cx="2490428" cy="36880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stash apply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135118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04" y="3671630"/>
            <a:ext cx="9681994" cy="12971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" y="1817502"/>
            <a:ext cx="36830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stash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761105" y="4035448"/>
            <a:ext cx="1838190" cy="3917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257607" y="4363660"/>
            <a:ext cx="2191399" cy="356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8" name="직선 화살표 연결선 17"/>
          <p:cNvCxnSpPr>
            <a:stCxn id="17" idx="1"/>
            <a:endCxn id="15" idx="3"/>
          </p:cNvCxnSpPr>
          <p:nvPr/>
        </p:nvCxnSpPr>
        <p:spPr>
          <a:xfrm flipH="1">
            <a:off x="3449006" y="4231304"/>
            <a:ext cx="2312099" cy="3104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stash drop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2003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3.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이 왜 대세인가요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7501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강력한 </a:t>
            </a:r>
            <a:r>
              <a:rPr lang="en-US" altLang="ko-KR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Fork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기능</a:t>
            </a:r>
            <a:endParaRPr 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4" name="Magnetic Disk 3"/>
          <p:cNvSpPr/>
          <p:nvPr/>
        </p:nvSpPr>
        <p:spPr>
          <a:xfrm>
            <a:off x="1493953" y="2833353"/>
            <a:ext cx="2753221" cy="3416204"/>
          </a:xfrm>
          <a:prstGeom prst="flowChartMagneticDisk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/>
              <a:t>누구누구의</a:t>
            </a:r>
          </a:p>
          <a:p>
            <a:pPr algn="ctr"/>
            <a:r>
              <a:rPr lang="ko-KR" altLang="en-US" sz="3200" dirty="0"/>
              <a:t>원격저장소</a:t>
            </a:r>
            <a:endParaRPr lang="en-US" sz="3200" dirty="0"/>
          </a:p>
          <a:p>
            <a:pPr algn="ctr"/>
            <a:r>
              <a:rPr lang="en-US" sz="3200" dirty="0"/>
              <a:t>(Angular)</a:t>
            </a:r>
          </a:p>
        </p:txBody>
      </p:sp>
      <p:sp>
        <p:nvSpPr>
          <p:cNvPr id="6" name="Magnetic Disk 5"/>
          <p:cNvSpPr/>
          <p:nvPr/>
        </p:nvSpPr>
        <p:spPr>
          <a:xfrm>
            <a:off x="7765965" y="2833353"/>
            <a:ext cx="2753221" cy="3416204"/>
          </a:xfrm>
          <a:prstGeom prst="flowChartMagneticDisk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/>
              <a:t>나의</a:t>
            </a:r>
          </a:p>
          <a:p>
            <a:pPr algn="ctr"/>
            <a:r>
              <a:rPr lang="ko-KR" altLang="en-US" sz="3200" dirty="0"/>
              <a:t>원격저장소</a:t>
            </a:r>
            <a:endParaRPr lang="en-US" sz="3200" dirty="0"/>
          </a:p>
          <a:p>
            <a:pPr algn="ctr"/>
            <a:r>
              <a:rPr lang="en-US" sz="3200" dirty="0"/>
              <a:t>(Angular Copy)</a:t>
            </a:r>
          </a:p>
        </p:txBody>
      </p:sp>
      <p:cxnSp>
        <p:nvCxnSpPr>
          <p:cNvPr id="8" name="Straight Arrow Connector 7"/>
          <p:cNvCxnSpPr>
            <a:stCxn id="4" idx="4"/>
            <a:endCxn id="6" idx="2"/>
          </p:cNvCxnSpPr>
          <p:nvPr/>
        </p:nvCxnSpPr>
        <p:spPr>
          <a:xfrm>
            <a:off x="4247174" y="4541455"/>
            <a:ext cx="351879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402" y="2200700"/>
            <a:ext cx="3804347" cy="11453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91400" y="2336800"/>
            <a:ext cx="787400" cy="787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휴식시간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4619625"/>
            <a:ext cx="10515600" cy="1616075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졸리면</a:t>
            </a:r>
          </a:p>
          <a:p>
            <a:pPr marL="0" indent="0" algn="ctr">
              <a:buNone/>
            </a:pPr>
            <a:r>
              <a:rPr lang="ko-KR" altLang="en-US">
                <a:latin typeface="NanumGothic" charset="-127"/>
                <a:ea typeface="NanumGothic" charset="-127"/>
                <a:cs typeface="NanumGothic" charset="-127"/>
              </a:rPr>
              <a:t>주무셔도 됩니다</a:t>
            </a:r>
            <a:r>
              <a:rPr lang="en-US" altLang="ko-KR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99" y="1816228"/>
            <a:ext cx="3766171" cy="249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2441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3091655" y="3088025"/>
            <a:ext cx="6008690" cy="161607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500" dirty="0" err="1">
                <a:latin typeface="NanumGothic" charset="-127"/>
                <a:ea typeface="NanumGothic" charset="-127"/>
                <a:cs typeface="NanumGothic" charset="-127"/>
              </a:rPr>
              <a:t>Git</a:t>
            </a:r>
            <a:r>
              <a:rPr lang="ko-KR" altLang="en-US" sz="3500" dirty="0">
                <a:latin typeface="NanumGothic" charset="-127"/>
                <a:ea typeface="NanumGothic" charset="-127"/>
                <a:cs typeface="NanumGothic" charset="-127"/>
              </a:rPr>
              <a:t>에는</a:t>
            </a:r>
          </a:p>
          <a:p>
            <a:pPr marL="0" indent="0" algn="ctr">
              <a:buNone/>
            </a:pPr>
            <a:r>
              <a:rPr lang="en-US" sz="5800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Branch</a:t>
            </a:r>
            <a:r>
              <a:rPr lang="ko-KR" altLang="en-US" sz="3600" dirty="0">
                <a:latin typeface="NanumGothic" charset="-127"/>
                <a:ea typeface="NanumGothic" charset="-127"/>
                <a:cs typeface="NanumGothic" charset="-127"/>
              </a:rPr>
              <a:t>라는 것이 있습니다</a:t>
            </a:r>
            <a:r>
              <a:rPr lang="en-US" altLang="ko-KR" sz="3600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en-US" sz="36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728938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3091655" y="4644720"/>
            <a:ext cx="6008690" cy="1616075"/>
          </a:xfrm>
        </p:spPr>
        <p:txBody>
          <a:bodyPr/>
          <a:lstStyle/>
          <a:p>
            <a:pPr marL="0" indent="0" algn="ctr">
              <a:buNone/>
            </a:pPr>
            <a:r>
              <a:rPr lang="en-US" sz="4200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가 뭐냐구요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?</a:t>
            </a:r>
            <a:endParaRPr 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51704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371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53" y="203200"/>
            <a:ext cx="4324928" cy="552118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5309804"/>
            <a:ext cx="10515600" cy="15481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ko-KR" altLang="en-US" sz="4800" b="1" dirty="0">
                <a:solidFill>
                  <a:srgbClr val="FF0000"/>
                </a:solidFill>
                <a:latin typeface="NanumGothic ExtraBold" charset="-127"/>
                <a:ea typeface="NanumGothic ExtraBold" charset="-127"/>
                <a:cs typeface="NanumGothic ExtraBold" charset="-127"/>
              </a:rPr>
              <a:t>나뭇가지</a:t>
            </a:r>
            <a:endParaRPr lang="en-US" altLang="ko-KR" sz="3200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buNone/>
            </a:pPr>
            <a:r>
              <a:rPr lang="en-US" altLang="ko-KR" sz="2400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sz="2400" dirty="0">
                <a:latin typeface="NanumGothic" charset="-127"/>
                <a:ea typeface="NanumGothic" charset="-127"/>
                <a:cs typeface="NanumGothic" charset="-127"/>
              </a:rPr>
              <a:t>네이버 사전</a:t>
            </a:r>
            <a:r>
              <a:rPr lang="en-US" altLang="ko-KR" sz="2400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</p:spTree>
    <p:extLst>
      <p:ext uri="{BB962C8B-B14F-4D97-AF65-F5344CB8AC3E}">
        <p14:creationId xmlns:p14="http://schemas.microsoft.com/office/powerpoint/2010/main" val="85692153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3091655" y="4644720"/>
            <a:ext cx="6008690" cy="1616075"/>
          </a:xfrm>
        </p:spPr>
        <p:txBody>
          <a:bodyPr/>
          <a:lstStyle/>
          <a:p>
            <a:pPr marL="0" indent="0" algn="ctr">
              <a:buNone/>
            </a:pPr>
            <a:r>
              <a:rPr lang="en-US" sz="42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를 왜 쓰나요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?</a:t>
            </a:r>
            <a:endParaRPr 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51704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799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04" y="1690688"/>
            <a:ext cx="7011991" cy="492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4857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66" y="1740509"/>
            <a:ext cx="7109268" cy="4881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303996"/>
            <a:ext cx="12192000" cy="3754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99" y="2321992"/>
            <a:ext cx="3850802" cy="3700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821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40" y="3450965"/>
            <a:ext cx="1358900" cy="156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3508115"/>
            <a:ext cx="1612900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480" y="3533515"/>
            <a:ext cx="1358900" cy="139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" y="3216015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0573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9885"/>
            <a:ext cx="3771900" cy="370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60" y="4841611"/>
            <a:ext cx="1358900" cy="156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20" y="4117711"/>
            <a:ext cx="1612900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2068269"/>
            <a:ext cx="1358900" cy="139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80" y="1006450"/>
            <a:ext cx="2032000" cy="203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7601" y="3991421"/>
            <a:ext cx="2032000" cy="4589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0" idx="1"/>
            <a:endCxn id="11" idx="3"/>
          </p:cNvCxnSpPr>
          <p:nvPr/>
        </p:nvCxnSpPr>
        <p:spPr>
          <a:xfrm flipH="1">
            <a:off x="3149601" y="2022450"/>
            <a:ext cx="3408679" cy="21984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1"/>
            <a:endCxn id="11" idx="3"/>
          </p:cNvCxnSpPr>
          <p:nvPr/>
        </p:nvCxnSpPr>
        <p:spPr>
          <a:xfrm flipH="1" flipV="1">
            <a:off x="3149601" y="4220920"/>
            <a:ext cx="3743959" cy="14017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1"/>
            <a:endCxn id="11" idx="3"/>
          </p:cNvCxnSpPr>
          <p:nvPr/>
        </p:nvCxnSpPr>
        <p:spPr>
          <a:xfrm flipH="1">
            <a:off x="3149601" y="2766769"/>
            <a:ext cx="6154419" cy="14541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1" idx="3"/>
          </p:cNvCxnSpPr>
          <p:nvPr/>
        </p:nvCxnSpPr>
        <p:spPr>
          <a:xfrm flipH="1" flipV="1">
            <a:off x="3149601" y="4220920"/>
            <a:ext cx="5873749" cy="5968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62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752" y="2354006"/>
            <a:ext cx="2147751" cy="2207968"/>
          </a:xfrm>
          <a:prstGeom prst="rect">
            <a:avLst/>
          </a:prstGeom>
        </p:spPr>
      </p:pic>
      <p:sp>
        <p:nvSpPr>
          <p:cNvPr id="14" name="Content Placeholder 6"/>
          <p:cNvSpPr>
            <a:spLocks noGrp="1"/>
          </p:cNvSpPr>
          <p:nvPr>
            <p:ph idx="1"/>
          </p:nvPr>
        </p:nvSpPr>
        <p:spPr>
          <a:xfrm>
            <a:off x="0" y="5660945"/>
            <a:ext cx="12191999" cy="696537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나는 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원본 파일을 기준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으로 방해받지 않고 새로운 무언가를 만들고 싶어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!</a:t>
            </a:r>
            <a:endParaRPr 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69" y="1690688"/>
            <a:ext cx="3771900" cy="370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7487" y="2931886"/>
            <a:ext cx="2090057" cy="2235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9" idx="1"/>
            <a:endCxn id="3" idx="3"/>
          </p:cNvCxnSpPr>
          <p:nvPr/>
        </p:nvCxnSpPr>
        <p:spPr>
          <a:xfrm flipH="1">
            <a:off x="4107544" y="3457990"/>
            <a:ext cx="4093208" cy="5914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40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3.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이 왜 대세인가요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136900" cy="20087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공유문화</a:t>
            </a:r>
            <a:b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</a:b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(Pull request)</a:t>
            </a:r>
            <a:endParaRPr lang="ko-KR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2"/>
          <a:stretch/>
        </p:blipFill>
        <p:spPr>
          <a:xfrm>
            <a:off x="4152900" y="1403863"/>
            <a:ext cx="7874000" cy="54160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18773" y="1391163"/>
            <a:ext cx="908127" cy="3227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52900" y="3276600"/>
            <a:ext cx="2374900" cy="558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49800" y="3835400"/>
            <a:ext cx="5321300" cy="1320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Elbow Connector 12"/>
          <p:cNvCxnSpPr>
            <a:endCxn id="11" idx="1"/>
          </p:cNvCxnSpPr>
          <p:nvPr/>
        </p:nvCxnSpPr>
        <p:spPr>
          <a:xfrm rot="16200000" flipH="1">
            <a:off x="4247613" y="3993613"/>
            <a:ext cx="661474" cy="342900"/>
          </a:xfrm>
          <a:prstGeom prst="bentConnector2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152900" y="5981700"/>
            <a:ext cx="6096000" cy="5715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38700" y="6553200"/>
            <a:ext cx="800100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Elbow Connector 18"/>
          <p:cNvCxnSpPr>
            <a:endCxn id="17" idx="1"/>
          </p:cNvCxnSpPr>
          <p:nvPr/>
        </p:nvCxnSpPr>
        <p:spPr>
          <a:xfrm>
            <a:off x="4152900" y="6553200"/>
            <a:ext cx="685800" cy="152400"/>
          </a:xfrm>
          <a:prstGeom prst="bentConnector3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2"/>
          </p:cNvCxnSpPr>
          <p:nvPr/>
        </p:nvCxnSpPr>
        <p:spPr>
          <a:xfrm flipH="1">
            <a:off x="6515101" y="1713954"/>
            <a:ext cx="5057736" cy="156264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2"/>
          </p:cNvCxnSpPr>
          <p:nvPr/>
        </p:nvCxnSpPr>
        <p:spPr>
          <a:xfrm flipH="1">
            <a:off x="4578350" y="5156200"/>
            <a:ext cx="2832100" cy="8255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7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 animBg="1"/>
      <p:bldP spid="17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14" name="Content Placeholder 6"/>
          <p:cNvSpPr>
            <a:spLocks noGrp="1"/>
          </p:cNvSpPr>
          <p:nvPr>
            <p:ph idx="1"/>
          </p:nvPr>
        </p:nvSpPr>
        <p:spPr>
          <a:xfrm>
            <a:off x="1" y="2671003"/>
            <a:ext cx="12192000" cy="10736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원본 파일을 기준으로 새로운 무언가를 만들고 싶을 때</a:t>
            </a: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필요한 것은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?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1" y="4725001"/>
            <a:ext cx="12192000" cy="1625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원본 파일을 기준으로 한</a:t>
            </a:r>
          </a:p>
          <a:p>
            <a:pPr marL="0" indent="0" algn="ctr">
              <a:buFont typeface="Arial"/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별도의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를 생성한다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cxnSp>
        <p:nvCxnSpPr>
          <p:cNvPr id="7" name="Straight Arrow Connector 6"/>
          <p:cNvCxnSpPr>
            <a:stCxn id="14" idx="2"/>
            <a:endCxn id="8" idx="0"/>
          </p:cNvCxnSpPr>
          <p:nvPr/>
        </p:nvCxnSpPr>
        <p:spPr>
          <a:xfrm>
            <a:off x="6096001" y="3744686"/>
            <a:ext cx="0" cy="9803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82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14" name="Content Placeholder 6"/>
          <p:cNvSpPr>
            <a:spLocks noGrp="1"/>
          </p:cNvSpPr>
          <p:nvPr>
            <p:ph idx="1"/>
          </p:nvPr>
        </p:nvSpPr>
        <p:spPr>
          <a:xfrm>
            <a:off x="1" y="3164488"/>
            <a:ext cx="12192000" cy="10736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그런데 왜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를 생성해야할까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?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그냥 기본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에서 작업하면 안되려나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?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60457" y="1161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06276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60457" y="1161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297714" y="3991802"/>
            <a:ext cx="6415316" cy="10736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목적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: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분기</a:t>
            </a:r>
            <a:r>
              <a:rPr lang="en-US" altLang="ko-KR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나누다</a:t>
            </a:r>
            <a:r>
              <a:rPr lang="en-US" altLang="ko-KR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)</a:t>
            </a:r>
            <a:endParaRPr lang="ko-KR" altLang="en-US" b="1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9021"/>
            <a:ext cx="38227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1164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0143"/>
            <a:ext cx="4152900" cy="42545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297714" y="3640551"/>
            <a:ext cx="6415316" cy="10736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b="1" dirty="0">
                <a:latin typeface="NanumGothic" charset="-127"/>
                <a:ea typeface="NanumGothic" charset="-127"/>
                <a:cs typeface="NanumGothic" charset="-127"/>
              </a:rPr>
              <a:t>단일화 된 그래프는</a:t>
            </a:r>
          </a:p>
          <a:p>
            <a:pPr marL="0" indent="0" algn="ctr">
              <a:buNone/>
            </a:pP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유연성</a:t>
            </a:r>
            <a:r>
              <a:rPr lang="ko-KR" altLang="en-US" b="1" dirty="0">
                <a:latin typeface="NanumGothic" charset="-127"/>
                <a:ea typeface="NanumGothic" charset="-127"/>
                <a:cs typeface="NanumGothic" charset="-127"/>
              </a:rPr>
              <a:t>을 잃는다</a:t>
            </a:r>
            <a:r>
              <a:rPr lang="en-US" altLang="ko-KR" b="1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b="1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8735" y="3150973"/>
            <a:ext cx="2236573" cy="31536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856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6045575"/>
            <a:ext cx="12192000" cy="8124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dirty="0" err="1">
                <a:latin typeface="NanumGothic" charset="-127"/>
                <a:ea typeface="NanumGothic" charset="-127"/>
                <a:cs typeface="NanumGothic" charset="-127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은 모든것을 </a:t>
            </a:r>
            <a:r>
              <a:rPr lang="en-US" altLang="ko-KR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Branch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로 관리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한다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1580617"/>
            <a:ext cx="8204200" cy="4203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8486" y="1470454"/>
            <a:ext cx="889687" cy="5560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50076" y="3064476"/>
            <a:ext cx="1037967" cy="40777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084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268032"/>
            <a:ext cx="12192000" cy="8124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원본에 영향을 주지 않으면서 나만의 </a:t>
            </a:r>
            <a:r>
              <a:rPr lang="ko-KR" altLang="en-US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테스트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를 해보고 싶을 때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1" y="2557112"/>
            <a:ext cx="8204200" cy="22507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3385" y="3638924"/>
            <a:ext cx="7329715" cy="3960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797142" y="3804213"/>
            <a:ext cx="1233714" cy="12337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0" name="Oval 9"/>
          <p:cNvSpPr/>
          <p:nvPr/>
        </p:nvSpPr>
        <p:spPr>
          <a:xfrm>
            <a:off x="9098186" y="1825203"/>
            <a:ext cx="1233714" cy="123371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test_</a:t>
            </a:r>
          </a:p>
          <a:p>
            <a:pPr algn="ctr"/>
            <a:r>
              <a:rPr lang="en-US" sz="2400" dirty="0"/>
              <a:t>branch</a:t>
            </a:r>
          </a:p>
        </p:txBody>
      </p:sp>
      <p:sp>
        <p:nvSpPr>
          <p:cNvPr id="9" name="Oval 8"/>
          <p:cNvSpPr/>
          <p:nvPr/>
        </p:nvSpPr>
        <p:spPr>
          <a:xfrm>
            <a:off x="10736943" y="456974"/>
            <a:ext cx="1233714" cy="123371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/>
              <a:t>dev_</a:t>
            </a:r>
            <a:endParaRPr lang="en-US" sz="2400" dirty="0"/>
          </a:p>
          <a:p>
            <a:pPr algn="ctr"/>
            <a:r>
              <a:rPr lang="en-US" sz="2400" dirty="0"/>
              <a:t>branch</a:t>
            </a:r>
          </a:p>
        </p:txBody>
      </p:sp>
      <p:cxnSp>
        <p:nvCxnSpPr>
          <p:cNvPr id="13" name="Elbow Connector 12"/>
          <p:cNvCxnSpPr>
            <a:stCxn id="5" idx="0"/>
            <a:endCxn id="9" idx="4"/>
          </p:cNvCxnSpPr>
          <p:nvPr/>
        </p:nvCxnSpPr>
        <p:spPr>
          <a:xfrm rot="5400000" flipH="1" flipV="1">
            <a:off x="9827137" y="2277551"/>
            <a:ext cx="2113525" cy="939801"/>
          </a:xfrm>
          <a:prstGeom prst="bentConnector3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rot="16200000" flipV="1">
            <a:off x="9677585" y="3124950"/>
            <a:ext cx="745296" cy="613229"/>
          </a:xfrm>
          <a:prstGeom prst="bentConnector3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9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6078423"/>
            <a:ext cx="12192000" cy="8124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원본에 영향을 주지 않으면서 나만의 </a:t>
            </a:r>
            <a:r>
              <a:rPr lang="ko-KR" altLang="en-US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테스트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를 해보고 싶을 때</a:t>
            </a:r>
          </a:p>
        </p:txBody>
      </p:sp>
      <p:sp>
        <p:nvSpPr>
          <p:cNvPr id="5" name="Oval 4"/>
          <p:cNvSpPr/>
          <p:nvPr/>
        </p:nvSpPr>
        <p:spPr>
          <a:xfrm>
            <a:off x="1582057" y="4190965"/>
            <a:ext cx="985501" cy="9855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master</a:t>
            </a:r>
          </a:p>
        </p:txBody>
      </p:sp>
      <p:cxnSp>
        <p:nvCxnSpPr>
          <p:cNvPr id="8" name="Elbow Connector 7"/>
          <p:cNvCxnSpPr>
            <a:stCxn id="5" idx="0"/>
            <a:endCxn id="10" idx="4"/>
          </p:cNvCxnSpPr>
          <p:nvPr/>
        </p:nvCxnSpPr>
        <p:spPr>
          <a:xfrm rot="16200000" flipV="1">
            <a:off x="1141606" y="3257762"/>
            <a:ext cx="1253176" cy="613229"/>
          </a:xfrm>
          <a:prstGeom prst="bentConnector3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968828" y="1952288"/>
            <a:ext cx="985501" cy="98550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test_</a:t>
            </a:r>
          </a:p>
          <a:p>
            <a:pPr algn="ctr"/>
            <a:r>
              <a:rPr lang="en-US" dirty="0"/>
              <a:t>branch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472" y="2968376"/>
            <a:ext cx="2842986" cy="30659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87821" y="2954880"/>
            <a:ext cx="1768928" cy="4927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39314" y="3906185"/>
            <a:ext cx="1465943" cy="198845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1" idx="2"/>
            <a:endCxn id="12" idx="0"/>
          </p:cNvCxnSpPr>
          <p:nvPr/>
        </p:nvCxnSpPr>
        <p:spPr>
          <a:xfrm>
            <a:off x="8672285" y="3447630"/>
            <a:ext cx="1" cy="4585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1"/>
            <a:endCxn id="5" idx="6"/>
          </p:cNvCxnSpPr>
          <p:nvPr/>
        </p:nvCxnSpPr>
        <p:spPr>
          <a:xfrm flipH="1" flipV="1">
            <a:off x="2567558" y="4683716"/>
            <a:ext cx="5371756" cy="21669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2"/>
          <a:stretch/>
        </p:blipFill>
        <p:spPr>
          <a:xfrm>
            <a:off x="4929200" y="334559"/>
            <a:ext cx="2416389" cy="431057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053914" y="365125"/>
            <a:ext cx="1310720" cy="3886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140411" y="1173892"/>
            <a:ext cx="1371600" cy="35098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endCxn id="22" idx="0"/>
          </p:cNvCxnSpPr>
          <p:nvPr/>
        </p:nvCxnSpPr>
        <p:spPr>
          <a:xfrm>
            <a:off x="5826211" y="753762"/>
            <a:ext cx="0" cy="42013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2" idx="1"/>
            <a:endCxn id="10" idx="6"/>
          </p:cNvCxnSpPr>
          <p:nvPr/>
        </p:nvCxnSpPr>
        <p:spPr>
          <a:xfrm flipH="1" flipV="1">
            <a:off x="1954329" y="2445039"/>
            <a:ext cx="3186082" cy="4837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0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1" grpId="0" animBg="1"/>
      <p:bldP spid="22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버그와 관련된 변경 사항을</a:t>
            </a: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추적 할 때에도 사용한다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1993900"/>
            <a:ext cx="7569200" cy="287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0281" y="3274541"/>
            <a:ext cx="4065373" cy="3954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771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새로운 기능을 추가할 때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마음껏 작업하다 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원본 </a:t>
            </a:r>
            <a:r>
              <a:rPr lang="en-US" altLang="ko-KR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Branch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와 </a:t>
            </a:r>
            <a:r>
              <a:rPr lang="en-US" altLang="ko-KR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Merge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할 수 있다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2203042"/>
            <a:ext cx="7594600" cy="2857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86300" y="6032500"/>
            <a:ext cx="3594100" cy="56600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95700" y="2253842"/>
            <a:ext cx="4318000" cy="4258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0" idx="0"/>
            <a:endCxn id="11" idx="2"/>
          </p:cNvCxnSpPr>
          <p:nvPr/>
        </p:nvCxnSpPr>
        <p:spPr>
          <a:xfrm flipH="1" flipV="1">
            <a:off x="5854700" y="2679700"/>
            <a:ext cx="628650" cy="33528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02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4942703"/>
            <a:ext cx="12192000" cy="16558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의 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기본 </a:t>
            </a:r>
            <a:r>
              <a:rPr lang="en-US" altLang="ko-KR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Branch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는 </a:t>
            </a:r>
            <a:r>
              <a:rPr lang="en-US" altLang="ko-KR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master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이다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buNone/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master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는 특별한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의미를 가지지 않는 일반적인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이며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,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이름도 얼마든지 바꿀 수 있다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51000"/>
            <a:ext cx="10058400" cy="29222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49368" y="4250724"/>
            <a:ext cx="1400021" cy="4201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48892" y="4843849"/>
            <a:ext cx="3632886" cy="61783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449389" y="4670853"/>
            <a:ext cx="924903" cy="1729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14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3.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이 왜 대세인가요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8016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를 이용한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Local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에서의 자유로운 실험</a:t>
            </a:r>
          </a:p>
        </p:txBody>
      </p:sp>
      <p:sp>
        <p:nvSpPr>
          <p:cNvPr id="4" name="Oval 3"/>
          <p:cNvSpPr/>
          <p:nvPr/>
        </p:nvSpPr>
        <p:spPr>
          <a:xfrm>
            <a:off x="2413000" y="4038600"/>
            <a:ext cx="774700" cy="7747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/>
          <p:cNvCxnSpPr>
            <a:stCxn id="4" idx="6"/>
            <a:endCxn id="24" idx="2"/>
          </p:cNvCxnSpPr>
          <p:nvPr/>
        </p:nvCxnSpPr>
        <p:spPr>
          <a:xfrm flipV="1">
            <a:off x="3187700" y="3403600"/>
            <a:ext cx="2324100" cy="1022350"/>
          </a:xfrm>
          <a:prstGeom prst="curvedConnector3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511800" y="3016250"/>
            <a:ext cx="774700" cy="7747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urved Connector 13"/>
          <p:cNvCxnSpPr>
            <a:stCxn id="4" idx="6"/>
            <a:endCxn id="28" idx="2"/>
          </p:cNvCxnSpPr>
          <p:nvPr/>
        </p:nvCxnSpPr>
        <p:spPr>
          <a:xfrm>
            <a:off x="3187700" y="4425950"/>
            <a:ext cx="4051300" cy="774700"/>
          </a:xfrm>
          <a:prstGeom prst="curvedConnector3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7239000" y="4813300"/>
            <a:ext cx="774700" cy="774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4" idx="6"/>
            <a:endCxn id="37" idx="2"/>
          </p:cNvCxnSpPr>
          <p:nvPr/>
        </p:nvCxnSpPr>
        <p:spPr>
          <a:xfrm flipV="1">
            <a:off x="3187700" y="3403600"/>
            <a:ext cx="5994400" cy="1022350"/>
          </a:xfrm>
          <a:prstGeom prst="curvedConnector3">
            <a:avLst>
              <a:gd name="adj1" fmla="val 62076"/>
            </a:avLst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9182100" y="3016250"/>
            <a:ext cx="774700" cy="7747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55356" y="493978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master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98903" y="391211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testBranch_001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6103" y="575258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testBranch_002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69203" y="391056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testBranch_003</a:t>
            </a:r>
          </a:p>
        </p:txBody>
      </p:sp>
    </p:spTree>
    <p:extLst>
      <p:ext uri="{BB962C8B-B14F-4D97-AF65-F5344CB8AC3E}">
        <p14:creationId xmlns:p14="http://schemas.microsoft.com/office/powerpoint/2010/main" val="14783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37" grpId="0" animBg="1"/>
      <p:bldP spid="12" grpId="0"/>
      <p:bldP spid="13" grpId="0"/>
      <p:bldP spid="15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로컬 저장소에</a:t>
            </a: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새로운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를 생성한다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62230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branch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67360"/>
            <a:ext cx="10058400" cy="20521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1900" y="4711700"/>
            <a:ext cx="1600200" cy="546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9026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로컬 저장소에</a:t>
            </a: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새로운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를 생성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하면서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Checkout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한다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42" y="3151492"/>
            <a:ext cx="10125316" cy="15761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8200" y="1817502"/>
            <a:ext cx="70612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checkout -b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0774" y="3784600"/>
            <a:ext cx="2342853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로컬 저장소에 있는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의</a:t>
            </a: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이름을 변경하고 싶을 때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70612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branch -m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40832"/>
            <a:ext cx="10058400" cy="2431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0778" y="4102443"/>
            <a:ext cx="2397211" cy="3336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51622" y="4312686"/>
            <a:ext cx="1136821" cy="41359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>
            <a:off x="4917989" y="4269259"/>
            <a:ext cx="333633" cy="2502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103120" y="4657701"/>
            <a:ext cx="1703070" cy="3143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endCxn id="12" idx="3"/>
          </p:cNvCxnSpPr>
          <p:nvPr/>
        </p:nvCxnSpPr>
        <p:spPr>
          <a:xfrm flipH="1">
            <a:off x="3806190" y="4726281"/>
            <a:ext cx="1445432" cy="885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77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로컬 저장소에 있는</a:t>
            </a:r>
          </a:p>
          <a:p>
            <a:pPr marL="0" indent="0" algn="ctr">
              <a:buNone/>
            </a:pP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목록을 보여준다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284226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branch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14018"/>
            <a:ext cx="10058400" cy="25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5961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원격 저장소에 있는</a:t>
            </a:r>
          </a:p>
          <a:p>
            <a:pPr marL="0" indent="0" algn="ctr">
              <a:buNone/>
            </a:pP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목록을 보여준다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32766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branch -r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40832"/>
            <a:ext cx="10058400" cy="2175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0800" y="3429000"/>
            <a:ext cx="925830" cy="1117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8638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로컬 저장소와 원격 저장소의</a:t>
            </a:r>
          </a:p>
          <a:p>
            <a:pPr marL="0" indent="0" algn="ctr">
              <a:buNone/>
            </a:pP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모든 </a:t>
            </a:r>
            <a:r>
              <a:rPr lang="en-US" altLang="ko-KR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Branch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 목록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 보여준다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32766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branch -a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7" y="2614018"/>
            <a:ext cx="8312727" cy="28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5827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내 로컬에 존재하지 않는 원격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저장소의</a:t>
            </a:r>
          </a:p>
          <a:p>
            <a:pPr marL="0" indent="0" algn="ctr">
              <a:buNone/>
            </a:pPr>
            <a:r>
              <a:rPr lang="en-US" altLang="ko-KR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Branch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를 받아온다</a:t>
            </a:r>
            <a:r>
              <a:rPr lang="en-US" altLang="ko-KR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다운로드</a:t>
            </a:r>
            <a:r>
              <a:rPr lang="en-US" altLang="ko-KR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)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32766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branch -t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40" y="2614018"/>
            <a:ext cx="7099321" cy="2853405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2693462" y="3732696"/>
            <a:ext cx="1355507" cy="3237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4"/>
          <p:cNvSpPr/>
          <p:nvPr/>
        </p:nvSpPr>
        <p:spPr>
          <a:xfrm>
            <a:off x="5417078" y="3308063"/>
            <a:ext cx="392642" cy="3237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직선 화살표 연결선 4"/>
          <p:cNvCxnSpPr>
            <a:stCxn id="9" idx="1"/>
            <a:endCxn id="8" idx="3"/>
          </p:cNvCxnSpPr>
          <p:nvPr/>
        </p:nvCxnSpPr>
        <p:spPr>
          <a:xfrm flipH="1">
            <a:off x="4048969" y="3469928"/>
            <a:ext cx="1368109" cy="42463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4"/>
          <p:cNvSpPr/>
          <p:nvPr/>
        </p:nvSpPr>
        <p:spPr>
          <a:xfrm>
            <a:off x="4795704" y="2888963"/>
            <a:ext cx="695591" cy="3237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4"/>
          <p:cNvSpPr/>
          <p:nvPr/>
        </p:nvSpPr>
        <p:spPr>
          <a:xfrm>
            <a:off x="2583619" y="3086804"/>
            <a:ext cx="925832" cy="3237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직선 화살표 연결선 14"/>
          <p:cNvCxnSpPr>
            <a:stCxn id="12" idx="1"/>
            <a:endCxn id="13" idx="3"/>
          </p:cNvCxnSpPr>
          <p:nvPr/>
        </p:nvCxnSpPr>
        <p:spPr>
          <a:xfrm flipH="1">
            <a:off x="3509451" y="3050828"/>
            <a:ext cx="1286253" cy="1978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stCxn id="13" idx="3"/>
            <a:endCxn id="9" idx="1"/>
          </p:cNvCxnSpPr>
          <p:nvPr/>
        </p:nvCxnSpPr>
        <p:spPr>
          <a:xfrm>
            <a:off x="3509451" y="3248669"/>
            <a:ext cx="1907627" cy="2212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77510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내 로컬에 존재하지 않는 원격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저장소의</a:t>
            </a:r>
          </a:p>
          <a:p>
            <a:pPr marL="0" indent="0" algn="ctr">
              <a:buNone/>
            </a:pPr>
            <a:r>
              <a:rPr lang="en-US" altLang="ko-KR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Branch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를 받아온다</a:t>
            </a:r>
            <a:r>
              <a:rPr lang="en-US" altLang="ko-KR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다운로드</a:t>
            </a:r>
            <a:r>
              <a:rPr lang="en-US" altLang="ko-KR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)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32766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branch -t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40" y="3397306"/>
            <a:ext cx="7099321" cy="1286829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5410200" y="3663058"/>
            <a:ext cx="1104900" cy="2938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4" name="직선 연결선[R] 13"/>
          <p:cNvCxnSpPr/>
          <p:nvPr/>
        </p:nvCxnSpPr>
        <p:spPr>
          <a:xfrm>
            <a:off x="3187700" y="4140200"/>
            <a:ext cx="3835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67554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Commit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 한 적이 없는</a:t>
            </a:r>
          </a:p>
          <a:p>
            <a:pPr marL="0" indent="0" algn="ctr">
              <a:buNone/>
            </a:pP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를 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삭제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32766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branch -d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40" y="3057232"/>
            <a:ext cx="7099321" cy="2072451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632926" y="3510250"/>
            <a:ext cx="830128" cy="2938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5436220" y="3895808"/>
            <a:ext cx="913141" cy="2938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4" name="직선 연결선[R] 13"/>
          <p:cNvCxnSpPr/>
          <p:nvPr/>
        </p:nvCxnSpPr>
        <p:spPr>
          <a:xfrm>
            <a:off x="2536537" y="4370202"/>
            <a:ext cx="335625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>
            <a:stCxn id="3" idx="3"/>
            <a:endCxn id="12" idx="1"/>
          </p:cNvCxnSpPr>
          <p:nvPr/>
        </p:nvCxnSpPr>
        <p:spPr>
          <a:xfrm>
            <a:off x="3463054" y="3657193"/>
            <a:ext cx="1973166" cy="3855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5383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40" y="2839624"/>
            <a:ext cx="7099898" cy="2430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Commit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 한 적이 있는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를 지우려고 시도하면</a:t>
            </a:r>
          </a:p>
          <a:p>
            <a:pPr marL="0" indent="0" algn="ctr">
              <a:buNone/>
            </a:pP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에러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가 난다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이럴 경우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‘-D’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옵션 명령어를 사용한다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32766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branch -d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946693" y="3130392"/>
            <a:ext cx="1004455" cy="2938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4791848" y="4377990"/>
            <a:ext cx="1617685" cy="2938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4" name="직선 연결선[R] 13"/>
          <p:cNvCxnSpPr/>
          <p:nvPr/>
        </p:nvCxnSpPr>
        <p:spPr>
          <a:xfrm>
            <a:off x="3113453" y="4852802"/>
            <a:ext cx="369187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>
            <a:stCxn id="3" idx="2"/>
            <a:endCxn id="12" idx="0"/>
          </p:cNvCxnSpPr>
          <p:nvPr/>
        </p:nvCxnSpPr>
        <p:spPr>
          <a:xfrm>
            <a:off x="5448921" y="3424277"/>
            <a:ext cx="151770" cy="9537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7299580" y="4797224"/>
            <a:ext cx="425986" cy="2938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8" name="직선 화살표 연결선 17"/>
          <p:cNvCxnSpPr/>
          <p:nvPr/>
        </p:nvCxnSpPr>
        <p:spPr>
          <a:xfrm>
            <a:off x="6805331" y="4852802"/>
            <a:ext cx="494249" cy="913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065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3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의 단점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858500" cy="48926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어렵다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더럽게 어렵다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만든이도 이 어려운걸 누가 쓰냐고 했다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.)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명령어가 많다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 (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입문자 멘탈 나감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오류가 났을 경우 원인 파악을 하기 쉽지 않다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영어 공부 하세요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238161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40" y="3262385"/>
            <a:ext cx="7099898" cy="1585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‘-D’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옵션 명령어를 이용하여</a:t>
            </a:r>
            <a:endParaRPr lang="en-US" altLang="ko-KR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buNone/>
            </a:pP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강제로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Merge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되지 않은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를 삭제한 화면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34544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직사각형 2"/>
          <p:cNvSpPr/>
          <p:nvPr/>
        </p:nvSpPr>
        <p:spPr>
          <a:xfrm>
            <a:off x="4743493" y="4170305"/>
            <a:ext cx="1004455" cy="2938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557325" y="4377990"/>
            <a:ext cx="1336930" cy="2938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8" name="직선 화살표 연결선 7"/>
          <p:cNvCxnSpPr>
            <a:stCxn id="3" idx="1"/>
            <a:endCxn id="12" idx="3"/>
          </p:cNvCxnSpPr>
          <p:nvPr/>
        </p:nvCxnSpPr>
        <p:spPr>
          <a:xfrm flipH="1">
            <a:off x="3894255" y="4317248"/>
            <a:ext cx="849238" cy="20768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1705879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branch -D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961151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new_function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로</a:t>
            </a: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이동하고 싶을 때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66040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checkout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35033"/>
            <a:ext cx="10058400" cy="1541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9955" y="3937000"/>
            <a:ext cx="2612390" cy="393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5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10. Branch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572897"/>
            <a:ext cx="12192000" cy="1025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Branch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가 존재하지 않을 때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66040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checkout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83577"/>
            <a:ext cx="10058400" cy="14356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40300" y="4013200"/>
            <a:ext cx="1714500" cy="419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70475"/>
            <a:ext cx="10058400" cy="2245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11. Merge( fast-forward 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59690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48200" y="3363301"/>
            <a:ext cx="1092200" cy="419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merge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732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11. Merge( fast-forward 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59690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merge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2" name="Oval 37"/>
          <p:cNvSpPr/>
          <p:nvPr/>
        </p:nvSpPr>
        <p:spPr>
          <a:xfrm>
            <a:off x="2924348" y="3865354"/>
            <a:ext cx="899276" cy="899276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38"/>
          <p:cNvCxnSpPr/>
          <p:nvPr/>
        </p:nvCxnSpPr>
        <p:spPr>
          <a:xfrm>
            <a:off x="3823624" y="4314992"/>
            <a:ext cx="5535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40"/>
          <p:cNvSpPr/>
          <p:nvPr/>
        </p:nvSpPr>
        <p:spPr>
          <a:xfrm>
            <a:off x="4377219" y="3865354"/>
            <a:ext cx="899276" cy="8992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C1</a:t>
            </a:r>
          </a:p>
        </p:txBody>
      </p:sp>
      <p:cxnSp>
        <p:nvCxnSpPr>
          <p:cNvPr id="15" name="Straight Arrow Connector 41"/>
          <p:cNvCxnSpPr/>
          <p:nvPr/>
        </p:nvCxnSpPr>
        <p:spPr>
          <a:xfrm>
            <a:off x="5276495" y="4314992"/>
            <a:ext cx="554437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43"/>
          <p:cNvSpPr/>
          <p:nvPr/>
        </p:nvSpPr>
        <p:spPr>
          <a:xfrm>
            <a:off x="5830932" y="3865354"/>
            <a:ext cx="899276" cy="8992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A1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15277" y="4893916"/>
            <a:ext cx="1517416" cy="491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[ master ]</a:t>
            </a:r>
          </a:p>
        </p:txBody>
      </p:sp>
      <p:cxnSp>
        <p:nvCxnSpPr>
          <p:cNvPr id="18" name="Straight Arrow Connector 45"/>
          <p:cNvCxnSpPr/>
          <p:nvPr/>
        </p:nvCxnSpPr>
        <p:spPr>
          <a:xfrm>
            <a:off x="6730208" y="4314992"/>
            <a:ext cx="554437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46"/>
          <p:cNvSpPr/>
          <p:nvPr/>
        </p:nvSpPr>
        <p:spPr>
          <a:xfrm>
            <a:off x="7284645" y="3865354"/>
            <a:ext cx="899276" cy="8992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A2</a:t>
            </a:r>
          </a:p>
        </p:txBody>
      </p:sp>
      <p:cxnSp>
        <p:nvCxnSpPr>
          <p:cNvPr id="20" name="Straight Arrow Connector 47"/>
          <p:cNvCxnSpPr/>
          <p:nvPr/>
        </p:nvCxnSpPr>
        <p:spPr>
          <a:xfrm>
            <a:off x="8183921" y="4314992"/>
            <a:ext cx="554437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48"/>
          <p:cNvSpPr/>
          <p:nvPr/>
        </p:nvSpPr>
        <p:spPr>
          <a:xfrm>
            <a:off x="8738358" y="3865354"/>
            <a:ext cx="899276" cy="8992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A3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67952" y="4893916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[ C 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01459" y="4893916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Helvetica Neue" charset="0"/>
                <a:ea typeface="Helvetica Neue" charset="0"/>
                <a:cs typeface="Helvetica Neue" charset="0"/>
              </a:rPr>
              <a:t>[ A ]</a:t>
            </a:r>
          </a:p>
        </p:txBody>
      </p:sp>
    </p:spTree>
    <p:extLst>
      <p:ext uri="{BB962C8B-B14F-4D97-AF65-F5344CB8AC3E}">
        <p14:creationId xmlns:p14="http://schemas.microsoft.com/office/powerpoint/2010/main" val="15801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02578 7.40741E-7 " pathEditMode="relative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7.40741E-7 L 0.09505 7.40741E-7 " pathEditMode="relative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7.40741E-7 L 0.21563 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562 -7.40741E-7 L 0.3168 0.0013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41523 0.0002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2" grpId="0"/>
      <p:bldP spid="22" grpId="1"/>
      <p:bldP spid="23" grpId="0"/>
      <p:bldP spid="23" grpId="1"/>
      <p:bldP spid="23" grpId="2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14018"/>
            <a:ext cx="10058400" cy="4095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11. Merge( 3-way Merge 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72898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73600" y="3016251"/>
            <a:ext cx="2159000" cy="419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merge -</a:t>
            </a:r>
            <a:r>
              <a:rPr lang="mr-IN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no-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ff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2" name="Rectangle 4"/>
          <p:cNvSpPr/>
          <p:nvPr/>
        </p:nvSpPr>
        <p:spPr>
          <a:xfrm>
            <a:off x="875812" y="3613548"/>
            <a:ext cx="3341076" cy="419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8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11. Merge( 3-way Merge 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72898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merge -</a:t>
            </a:r>
            <a:r>
              <a:rPr lang="mr-IN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no-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ff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56" name="Oval 37"/>
          <p:cNvSpPr/>
          <p:nvPr/>
        </p:nvSpPr>
        <p:spPr>
          <a:xfrm>
            <a:off x="2009948" y="4474954"/>
            <a:ext cx="899276" cy="899276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38"/>
          <p:cNvCxnSpPr/>
          <p:nvPr/>
        </p:nvCxnSpPr>
        <p:spPr>
          <a:xfrm>
            <a:off x="2909224" y="4924592"/>
            <a:ext cx="5535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40"/>
          <p:cNvSpPr/>
          <p:nvPr/>
        </p:nvSpPr>
        <p:spPr>
          <a:xfrm>
            <a:off x="3462819" y="4474954"/>
            <a:ext cx="899276" cy="8992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A1</a:t>
            </a:r>
          </a:p>
        </p:txBody>
      </p:sp>
      <p:cxnSp>
        <p:nvCxnSpPr>
          <p:cNvPr id="59" name="Straight Arrow Connector 41"/>
          <p:cNvCxnSpPr/>
          <p:nvPr/>
        </p:nvCxnSpPr>
        <p:spPr>
          <a:xfrm>
            <a:off x="4362095" y="4924592"/>
            <a:ext cx="554437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43"/>
          <p:cNvSpPr/>
          <p:nvPr/>
        </p:nvSpPr>
        <p:spPr>
          <a:xfrm>
            <a:off x="4916532" y="4474954"/>
            <a:ext cx="899276" cy="8992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A2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700877" y="5503516"/>
            <a:ext cx="1517416" cy="491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[ master ]</a:t>
            </a:r>
          </a:p>
        </p:txBody>
      </p:sp>
      <p:cxnSp>
        <p:nvCxnSpPr>
          <p:cNvPr id="62" name="Straight Arrow Connector 45"/>
          <p:cNvCxnSpPr/>
          <p:nvPr/>
        </p:nvCxnSpPr>
        <p:spPr>
          <a:xfrm>
            <a:off x="5815808" y="4924592"/>
            <a:ext cx="554437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46"/>
          <p:cNvSpPr/>
          <p:nvPr/>
        </p:nvSpPr>
        <p:spPr>
          <a:xfrm>
            <a:off x="6370245" y="4474954"/>
            <a:ext cx="899276" cy="8992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A3</a:t>
            </a:r>
          </a:p>
        </p:txBody>
      </p:sp>
      <p:cxnSp>
        <p:nvCxnSpPr>
          <p:cNvPr id="64" name="Straight Arrow Connector 47"/>
          <p:cNvCxnSpPr/>
          <p:nvPr/>
        </p:nvCxnSpPr>
        <p:spPr>
          <a:xfrm>
            <a:off x="7269521" y="4924592"/>
            <a:ext cx="554437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48"/>
          <p:cNvSpPr/>
          <p:nvPr/>
        </p:nvSpPr>
        <p:spPr>
          <a:xfrm>
            <a:off x="7823958" y="4474954"/>
            <a:ext cx="899276" cy="8992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A4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047012" y="2661309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[ B ]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954438" y="5503516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[ A ]</a:t>
            </a:r>
          </a:p>
        </p:txBody>
      </p:sp>
      <p:sp>
        <p:nvSpPr>
          <p:cNvPr id="68" name="Oval 40"/>
          <p:cNvSpPr/>
          <p:nvPr/>
        </p:nvSpPr>
        <p:spPr>
          <a:xfrm>
            <a:off x="4916532" y="3159491"/>
            <a:ext cx="899276" cy="8992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B1</a:t>
            </a:r>
          </a:p>
        </p:txBody>
      </p:sp>
      <p:cxnSp>
        <p:nvCxnSpPr>
          <p:cNvPr id="69" name="Straight Arrow Connector 41"/>
          <p:cNvCxnSpPr/>
          <p:nvPr/>
        </p:nvCxnSpPr>
        <p:spPr>
          <a:xfrm flipV="1">
            <a:off x="3912457" y="3609129"/>
            <a:ext cx="1004075" cy="86582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47"/>
          <p:cNvCxnSpPr/>
          <p:nvPr/>
        </p:nvCxnSpPr>
        <p:spPr>
          <a:xfrm>
            <a:off x="8723234" y="4924592"/>
            <a:ext cx="558684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41"/>
          <p:cNvCxnSpPr/>
          <p:nvPr/>
        </p:nvCxnSpPr>
        <p:spPr>
          <a:xfrm>
            <a:off x="9002576" y="3609129"/>
            <a:ext cx="728980" cy="86582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48"/>
          <p:cNvSpPr/>
          <p:nvPr/>
        </p:nvSpPr>
        <p:spPr>
          <a:xfrm>
            <a:off x="9281918" y="4474954"/>
            <a:ext cx="899276" cy="8992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A5</a:t>
            </a:r>
          </a:p>
        </p:txBody>
      </p:sp>
      <p:cxnSp>
        <p:nvCxnSpPr>
          <p:cNvPr id="73" name="직선 연결선[R] 72"/>
          <p:cNvCxnSpPr/>
          <p:nvPr/>
        </p:nvCxnSpPr>
        <p:spPr>
          <a:xfrm>
            <a:off x="5815808" y="3609129"/>
            <a:ext cx="318676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35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953 -0.00185 " pathEditMode="relative" ptsTypes="AA">
                                      <p:cBhvr>
                                        <p:cTn id="2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100E8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100E8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2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95712"/>
            <a:ext cx="10058400" cy="2254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11. Merge( 3-way Merge 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1817502"/>
            <a:ext cx="72898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merge -</a:t>
            </a:r>
            <a:r>
              <a:rPr lang="mr-IN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no-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ff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2" name="Rectangle 4"/>
          <p:cNvSpPr/>
          <p:nvPr/>
        </p:nvSpPr>
        <p:spPr>
          <a:xfrm>
            <a:off x="1090628" y="3405249"/>
            <a:ext cx="4891669" cy="6749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11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을 쉽게 쓸 수 있는 방법이 없을까요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7759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GUI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기반 프로그램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: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GitHub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 Desktop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60" y="2910627"/>
            <a:ext cx="5537558" cy="3653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94" y="3668426"/>
            <a:ext cx="2137535" cy="213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6096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11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을 쉽게 쓸 수 있는 방법이 없을까요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7759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GUI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기반 프로그램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: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Source Tree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38" y="2756902"/>
            <a:ext cx="5213687" cy="3960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94" y="3668426"/>
            <a:ext cx="2137535" cy="213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44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3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의 단점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58500" cy="8286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어렵다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95" y="2606358"/>
            <a:ext cx="3115310" cy="402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3824288"/>
            <a:ext cx="1435100" cy="15875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5120005" y="4618038"/>
            <a:ext cx="308419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99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11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을 쉽게 쓸 수 있는 방법이 없을까요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50" y="1690688"/>
            <a:ext cx="6108700" cy="480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7830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12.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GUI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프로그램의 장점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36121" cy="42403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명령어를 터미널에서 직접 치지 않아도 된다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모든 과정이 그래픽으로 되어있어 버튼만 눌러도 과정이 수행되기에 입문자가 어렵지않게 </a:t>
            </a:r>
            <a:r>
              <a:rPr lang="en-US" altLang="ko-KR" dirty="0" err="1">
                <a:latin typeface="NanumGothic" charset="-127"/>
                <a:ea typeface="NanumGothic" charset="-127"/>
                <a:cs typeface="NanumGothic" charset="-127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 사용할 수 있다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실시간으로 파일의 변경사항을 확인할 수 있다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터미널에서는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$ </a:t>
            </a:r>
            <a:r>
              <a:rPr lang="en-US" altLang="ko-KR" dirty="0" err="1">
                <a:latin typeface="NanumGothic" charset="-127"/>
                <a:ea typeface="NanumGothic" charset="-127"/>
                <a:cs typeface="NanumGothic" charset="-127"/>
              </a:rPr>
              <a:t>git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diff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라는 명령어를 사용해야 확인 가능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418708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12.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GUI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프로그램의 장점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36121" cy="8789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명령어를 터미널에서 직접 치지 않아도 된다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331" y="2839500"/>
            <a:ext cx="3369077" cy="3303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924" y="5035639"/>
            <a:ext cx="1845511" cy="1107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704563"/>
            <a:ext cx="5574751" cy="3973127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2" idx="3"/>
          </p:cNvCxnSpPr>
          <p:nvPr/>
        </p:nvCxnSpPr>
        <p:spPr>
          <a:xfrm>
            <a:off x="4572000" y="5557234"/>
            <a:ext cx="3656871" cy="1094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305318" y="4790941"/>
            <a:ext cx="2266682" cy="15325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8661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36121" cy="14713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모든 과정이 그래픽으로 되어있어 버튼만 눌러도 과정이 수행되기에 입문자가 어렵지 않게 </a:t>
            </a: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 사용할 수 있다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12.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GUI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프로그램의 장점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80" y="4523659"/>
            <a:ext cx="5270500" cy="6858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41792" y="1957589"/>
            <a:ext cx="855909" cy="4893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1892300" y="2446986"/>
            <a:ext cx="4677447" cy="20766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2"/>
          </p:cNvCxnSpPr>
          <p:nvPr/>
        </p:nvCxnSpPr>
        <p:spPr>
          <a:xfrm flipH="1">
            <a:off x="2984500" y="2446986"/>
            <a:ext cx="3585247" cy="20766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</p:cNvCxnSpPr>
          <p:nvPr/>
        </p:nvCxnSpPr>
        <p:spPr>
          <a:xfrm flipH="1">
            <a:off x="3542396" y="2446986"/>
            <a:ext cx="3027351" cy="20766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</p:cNvCxnSpPr>
          <p:nvPr/>
        </p:nvCxnSpPr>
        <p:spPr>
          <a:xfrm flipH="1">
            <a:off x="3962400" y="2446986"/>
            <a:ext cx="2607347" cy="20766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2"/>
          </p:cNvCxnSpPr>
          <p:nvPr/>
        </p:nvCxnSpPr>
        <p:spPr>
          <a:xfrm flipH="1">
            <a:off x="5016500" y="2446986"/>
            <a:ext cx="1553247" cy="20766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2"/>
          </p:cNvCxnSpPr>
          <p:nvPr/>
        </p:nvCxnSpPr>
        <p:spPr>
          <a:xfrm flipH="1">
            <a:off x="5567633" y="2446986"/>
            <a:ext cx="1002114" cy="20766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2"/>
          </p:cNvCxnSpPr>
          <p:nvPr/>
        </p:nvCxnSpPr>
        <p:spPr>
          <a:xfrm>
            <a:off x="6569747" y="2446986"/>
            <a:ext cx="0" cy="20766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061" y="2978498"/>
            <a:ext cx="2289444" cy="253340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147913" y="5602310"/>
            <a:ext cx="2465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NanumGothic" charset="-127"/>
                <a:ea typeface="NanumGothic" charset="-127"/>
                <a:cs typeface="NanumGothic" charset="-127"/>
              </a:rPr>
              <a:t>Git</a:t>
            </a:r>
            <a:r>
              <a:rPr 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때문에 헤매지 않고</a:t>
            </a:r>
          </a:p>
          <a:p>
            <a:pPr algn="ctr"/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칼퇴 가능</a:t>
            </a:r>
            <a:endParaRPr 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007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12.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GUI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프로그램의 장점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36121" cy="14198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실시간으로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diff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확인이 가능하다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터미널에서는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 diff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라는 명령어를 사용해야 확인 가능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3245476"/>
            <a:ext cx="7239000" cy="349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56856" y="4507606"/>
            <a:ext cx="4095482" cy="11075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4827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12.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GUI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프로그램의 단점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36121" cy="7887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과정을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로그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보는 습관을 기르기가 어렵다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t="-1" r="68776" b="1644"/>
          <a:stretch/>
        </p:blipFill>
        <p:spPr>
          <a:xfrm>
            <a:off x="838200" y="3395193"/>
            <a:ext cx="1262130" cy="1502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99" y="3475555"/>
            <a:ext cx="7740203" cy="1341635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8" idx="3"/>
            <a:endCxn id="9" idx="1"/>
          </p:cNvCxnSpPr>
          <p:nvPr/>
        </p:nvCxnSpPr>
        <p:spPr>
          <a:xfrm flipV="1">
            <a:off x="2100330" y="4146373"/>
            <a:ext cx="1801969" cy="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121239" y="4314423"/>
            <a:ext cx="1635617" cy="3219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99" y="2497630"/>
            <a:ext cx="7753825" cy="42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6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12.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GUI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프로그램의 단점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36121" cy="7759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버튼에 익숙해져 있다 보면 돌발상황에 대한 대처능력이 떨어진다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1" r="59213" b="2811"/>
          <a:stretch/>
        </p:blipFill>
        <p:spPr>
          <a:xfrm>
            <a:off x="838200" y="3395193"/>
            <a:ext cx="1306313" cy="15023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19" y="2601532"/>
            <a:ext cx="7063881" cy="38969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46242" y="3863662"/>
            <a:ext cx="6375043" cy="6863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4" idx="3"/>
          </p:cNvCxnSpPr>
          <p:nvPr/>
        </p:nvCxnSpPr>
        <p:spPr>
          <a:xfrm flipV="1">
            <a:off x="2144513" y="4146373"/>
            <a:ext cx="2401729" cy="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68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12.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GUI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프로그램의 단점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36121" cy="7759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버튼에 익숙해져 있다 보면 돌발상황에 대한 대처능력이 떨어진다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1" r="59213" b="2811"/>
          <a:stretch/>
        </p:blipFill>
        <p:spPr>
          <a:xfrm>
            <a:off x="838200" y="3395193"/>
            <a:ext cx="1306313" cy="15023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19" y="2601532"/>
            <a:ext cx="7063881" cy="38969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46242" y="3863662"/>
            <a:ext cx="6375043" cy="6863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4" idx="3"/>
          </p:cNvCxnSpPr>
          <p:nvPr/>
        </p:nvCxnSpPr>
        <p:spPr>
          <a:xfrm flipV="1">
            <a:off x="2144513" y="4146373"/>
            <a:ext cx="2401729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98" y="2736469"/>
            <a:ext cx="4640506" cy="379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5973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12.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GUI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프로그램의 단점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36121" cy="7759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버튼에 익숙해져 있다 보면 돌발상황에 대한 대처능력이 떨어진다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1" r="59213" b="2811"/>
          <a:stretch/>
        </p:blipFill>
        <p:spPr>
          <a:xfrm>
            <a:off x="838200" y="3395193"/>
            <a:ext cx="1306313" cy="15023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19" y="2601532"/>
            <a:ext cx="7063881" cy="38969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46242" y="3863662"/>
            <a:ext cx="6375043" cy="6863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4" idx="3"/>
          </p:cNvCxnSpPr>
          <p:nvPr/>
        </p:nvCxnSpPr>
        <p:spPr>
          <a:xfrm flipV="1">
            <a:off x="2144513" y="4146373"/>
            <a:ext cx="2401729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48" y="2736469"/>
            <a:ext cx="4632406" cy="379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235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3.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+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@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7501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Gulp, Grunt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등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task runner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와의 연동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가능</a:t>
            </a:r>
            <a:endParaRPr 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77" y="2846230"/>
            <a:ext cx="1552876" cy="3473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2973140"/>
            <a:ext cx="2733723" cy="32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3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의 단점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58500" cy="7651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더럽게 어렵다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만든이도 이 어려운걸 누가 쓰냐고 했다</a:t>
            </a:r>
            <a:r>
              <a:rPr lang="en-US" altLang="ko-KR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b="1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2725738"/>
            <a:ext cx="5130800" cy="2540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309936" y="5686425"/>
            <a:ext cx="5572128" cy="765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리누스 토발즈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: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“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난 쉬워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”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8922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3.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+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@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7501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ex : Grunt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를 이용한 자동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Push (task runner)</a:t>
            </a:r>
            <a:endParaRPr 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73140"/>
            <a:ext cx="2733723" cy="3219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78" y="2552700"/>
            <a:ext cx="6838122" cy="971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093" y="3524433"/>
            <a:ext cx="6833293" cy="31791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33275" y="3091912"/>
            <a:ext cx="929898" cy="25572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31176" y="6315559"/>
            <a:ext cx="715000" cy="2247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7" idx="2"/>
            <a:endCxn id="8" idx="0"/>
          </p:cNvCxnSpPr>
          <p:nvPr/>
        </p:nvCxnSpPr>
        <p:spPr>
          <a:xfrm flipH="1">
            <a:off x="4888676" y="3347634"/>
            <a:ext cx="2209548" cy="29679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79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3.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+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@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7501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ex : Grunt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를 이용한 자동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Push (task runner)</a:t>
            </a:r>
            <a:endParaRPr 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73140"/>
            <a:ext cx="2733723" cy="3219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37" y="2699897"/>
            <a:ext cx="6039331" cy="3766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86707" y="1923898"/>
            <a:ext cx="3935578" cy="6518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81651" y="3364992"/>
            <a:ext cx="5421523" cy="30723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9" idx="2"/>
          </p:cNvCxnSpPr>
          <p:nvPr/>
        </p:nvCxnSpPr>
        <p:spPr>
          <a:xfrm flipH="1">
            <a:off x="5621311" y="2575775"/>
            <a:ext cx="633185" cy="8944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4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14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#Hash Tag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2084388"/>
            <a:ext cx="73533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70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14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#Hash Tag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807700" cy="446087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NanumGothic" charset="-127"/>
                <a:ea typeface="NanumGothic" charset="-127"/>
                <a:cs typeface="NanumGothic" charset="-127"/>
              </a:rPr>
              <a:t>#working directory, #staging Area, #</a:t>
            </a:r>
            <a:r>
              <a:rPr lang="en-US" dirty="0" err="1">
                <a:latin typeface="NanumGothic" charset="-127"/>
                <a:ea typeface="NanumGothic" charset="-127"/>
                <a:cs typeface="NanumGothic" charset="-127"/>
              </a:rPr>
              <a:t>git</a:t>
            </a:r>
            <a:r>
              <a:rPr lang="en-US" dirty="0">
                <a:latin typeface="NanumGothic" charset="-127"/>
                <a:ea typeface="NanumGothic" charset="-127"/>
                <a:cs typeface="NanumGothic" charset="-127"/>
              </a:rPr>
              <a:t> Index, #add, #commit, #push, #push rejected, #log, #reset, #</a:t>
            </a:r>
            <a:r>
              <a:rPr lang="en-US" dirty="0" err="1">
                <a:latin typeface="NanumGothic" charset="-127"/>
                <a:ea typeface="NanumGothic" charset="-127"/>
                <a:cs typeface="NanumGothic" charset="-127"/>
              </a:rPr>
              <a:t>git</a:t>
            </a:r>
            <a:r>
              <a:rPr lang="en-US" dirty="0">
                <a:latin typeface="NanumGothic" charset="-127"/>
                <a:ea typeface="NanumGothic" charset="-127"/>
                <a:cs typeface="NanumGothic" charset="-127"/>
              </a:rPr>
              <a:t> log </a:t>
            </a:r>
            <a:r>
              <a:rPr lang="uk-UA" dirty="0">
                <a:latin typeface="NanumGothic" charset="-127"/>
                <a:ea typeface="NanumGothic" charset="-127"/>
                <a:cs typeface="NanumGothic" charset="-127"/>
              </a:rPr>
              <a:t>--</a:t>
            </a:r>
            <a:r>
              <a:rPr lang="en-US" dirty="0">
                <a:latin typeface="NanumGothic" charset="-127"/>
                <a:ea typeface="NanumGothic" charset="-127"/>
                <a:cs typeface="NanumGothic" charset="-127"/>
              </a:rPr>
              <a:t>graph, #Linux keyword, #branch, #fetch, #pull, #</a:t>
            </a:r>
            <a:r>
              <a:rPr lang="en-US" dirty="0" err="1">
                <a:latin typeface="NanumGothic" charset="-127"/>
                <a:ea typeface="NanumGothic" charset="-127"/>
                <a:cs typeface="NanumGothic" charset="-127"/>
              </a:rPr>
              <a:t>GitHub</a:t>
            </a:r>
            <a:r>
              <a:rPr lang="en-US" dirty="0">
                <a:latin typeface="NanumGothic" charset="-127"/>
                <a:ea typeface="NanumGothic" charset="-127"/>
                <a:cs typeface="NanumGothic" charset="-127"/>
              </a:rPr>
              <a:t>, #</a:t>
            </a:r>
            <a:r>
              <a:rPr lang="en-US" dirty="0" err="1">
                <a:latin typeface="NanumGothic" charset="-127"/>
                <a:ea typeface="NanumGothic" charset="-127"/>
                <a:cs typeface="NanumGothic" charset="-127"/>
              </a:rPr>
              <a:t>GitLab</a:t>
            </a:r>
            <a:r>
              <a:rPr lang="en-US" dirty="0">
                <a:latin typeface="NanumGothic" charset="-127"/>
                <a:ea typeface="NanumGothic" charset="-127"/>
                <a:cs typeface="NanumGothic" charset="-127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0150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3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의 단점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58500" cy="8286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명령어가 많다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 (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입문자 멘탈 나감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89238"/>
            <a:ext cx="6515100" cy="36830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7353300" y="4630738"/>
            <a:ext cx="168910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00" y="3937931"/>
            <a:ext cx="1435100" cy="13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6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5073"/>
            <a:ext cx="10515600" cy="14956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파일 변화를 시간에 따라 기록했다가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,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이후에 특정 시점의 버전을 로드할 수 있는 시스템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19619" y="2971361"/>
            <a:ext cx="1655531" cy="165553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*작업자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1</a:t>
            </a:r>
            <a:endParaRPr lang="ko-KR" altLang="en-US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나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할래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!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75764" y="3880588"/>
            <a:ext cx="1949982" cy="19499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*작업자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2</a:t>
            </a:r>
            <a:endParaRPr lang="ko-KR" altLang="en-US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나도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할래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!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07855" y="4930815"/>
            <a:ext cx="1799510" cy="179951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*작업자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3</a:t>
            </a:r>
            <a:endParaRPr lang="ko-KR" altLang="en-US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나도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할래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!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Magnetic Disk 13"/>
          <p:cNvSpPr/>
          <p:nvPr/>
        </p:nvSpPr>
        <p:spPr>
          <a:xfrm>
            <a:off x="5269023" y="3391031"/>
            <a:ext cx="3041518" cy="2465759"/>
          </a:xfrm>
          <a:prstGeom prst="flowChartMagneticDisk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>
                <a:latin typeface="Helvetica" charset="0"/>
                <a:ea typeface="Helvetica" charset="0"/>
                <a:cs typeface="Helvetica" charset="0"/>
              </a:rPr>
              <a:t>저장소 </a:t>
            </a:r>
            <a:r>
              <a:rPr lang="en-US" altLang="ko-KR" sz="3600" dirty="0">
                <a:latin typeface="Helvetica" charset="0"/>
                <a:ea typeface="Helvetica" charset="0"/>
                <a:cs typeface="Helvetica" charset="0"/>
              </a:rPr>
              <a:t>(Repository)</a:t>
            </a:r>
            <a:endParaRPr lang="en-US" sz="36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6" name="Straight Arrow Connector 15"/>
          <p:cNvCxnSpPr>
            <a:stCxn id="11" idx="3"/>
            <a:endCxn id="14" idx="2"/>
          </p:cNvCxnSpPr>
          <p:nvPr/>
        </p:nvCxnSpPr>
        <p:spPr>
          <a:xfrm>
            <a:off x="4575150" y="3799127"/>
            <a:ext cx="693873" cy="82478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3"/>
            <a:endCxn id="14" idx="2"/>
          </p:cNvCxnSpPr>
          <p:nvPr/>
        </p:nvCxnSpPr>
        <p:spPr>
          <a:xfrm flipV="1">
            <a:off x="2225746" y="4623911"/>
            <a:ext cx="3043277" cy="23166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" idx="3"/>
            <a:endCxn id="14" idx="2"/>
          </p:cNvCxnSpPr>
          <p:nvPr/>
        </p:nvCxnSpPr>
        <p:spPr>
          <a:xfrm flipV="1">
            <a:off x="4307365" y="4623911"/>
            <a:ext cx="961658" cy="120665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4" idx="4"/>
            <a:endCxn id="37" idx="1"/>
          </p:cNvCxnSpPr>
          <p:nvPr/>
        </p:nvCxnSpPr>
        <p:spPr>
          <a:xfrm flipV="1">
            <a:off x="8310541" y="4610345"/>
            <a:ext cx="1041991" cy="1356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9352532" y="4904683"/>
            <a:ext cx="2697577" cy="5988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2016-08-20</a:t>
            </a:r>
            <a:r>
              <a:rPr lang="ko-KR" altLang="en-US" dirty="0"/>
              <a:t> </a:t>
            </a:r>
            <a:r>
              <a:rPr lang="en-US" altLang="ko-KR" dirty="0"/>
              <a:t>13:52</a:t>
            </a:r>
            <a:r>
              <a:rPr lang="ko-KR" altLang="en-US" dirty="0"/>
              <a:t> 작업자</a:t>
            </a:r>
            <a:r>
              <a:rPr lang="en-US" altLang="ko-KR" dirty="0"/>
              <a:t>1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9352532" y="4310938"/>
            <a:ext cx="2697577" cy="5988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2016-08-20</a:t>
            </a:r>
            <a:r>
              <a:rPr lang="ko-KR" altLang="en-US" dirty="0"/>
              <a:t> </a:t>
            </a:r>
            <a:r>
              <a:rPr lang="en-US" altLang="ko-KR" dirty="0"/>
              <a:t>14:30</a:t>
            </a:r>
            <a:r>
              <a:rPr lang="ko-KR" altLang="en-US" dirty="0"/>
              <a:t> 작업자</a:t>
            </a:r>
            <a:r>
              <a:rPr lang="en-US" altLang="ko-KR" dirty="0"/>
              <a:t>2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9352532" y="3712125"/>
            <a:ext cx="2697577" cy="5988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2016-08-20</a:t>
            </a:r>
            <a:r>
              <a:rPr lang="ko-KR" altLang="en-US" dirty="0"/>
              <a:t> </a:t>
            </a:r>
            <a:r>
              <a:rPr lang="en-US" altLang="ko-KR" dirty="0"/>
              <a:t>18:56</a:t>
            </a:r>
            <a:r>
              <a:rPr lang="ko-KR" altLang="en-US" dirty="0"/>
              <a:t> 작업자</a:t>
            </a:r>
            <a:r>
              <a:rPr lang="en-US" altLang="ko-KR" dirty="0"/>
              <a:t>3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버전관리가 뭔가요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96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3" grpId="0" animBg="1"/>
      <p:bldP spid="37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3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의 단점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58500" cy="8921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오류가 났을 경우 원인 파악을 하기 쉽지 않다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영어 공부 하세요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67" y="3419313"/>
            <a:ext cx="10449867" cy="1022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50" y="4725988"/>
            <a:ext cx="1435100" cy="1587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3847783"/>
            <a:ext cx="3721100" cy="3625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54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4.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의 장점 및 특징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분산 관리 시스템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: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거의 모든 동작을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local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에서 수행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SHA1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해시를 사용하여 체크섬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로그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생성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40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자 길이의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16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진수 문자열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en-US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829046d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e6546b717b7f5893e079d4188e9b379b4</a:t>
            </a:r>
            <a:r>
              <a:rPr lang="ko-KR" dirty="0">
                <a:effectLst/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effectLst/>
                <a:latin typeface="NanumGothic" charset="-127"/>
                <a:ea typeface="NanumGothic" charset="-127"/>
                <a:cs typeface="NanumGothic" charset="-127"/>
              </a:rPr>
              <a:t>)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변동 사항이 없으면 </a:t>
            </a: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은 성능을 위해 파일을 저장하지 않으며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,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이전 상태의 파일에 대한 링크만 저장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SVN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처럼 중앙 서버에 의존하지 않기 때문에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,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서버가 불능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인 상태에서도 지장 없이 작업 가능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831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4.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의 장점 및 특징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3700" y="1825625"/>
            <a:ext cx="6337300" cy="31527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SHA-1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해시를 사용하여 체크섬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로그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생성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40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자 길이의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16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진수 문자열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en-US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829046d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e6546b717b7f5893e079d4188e9b379b4</a:t>
            </a:r>
            <a:r>
              <a:rPr lang="en-US" altLang="ko-KR" dirty="0">
                <a:effectLst/>
                <a:latin typeface="NanumGothic" charset="-127"/>
                <a:ea typeface="NanumGothic" charset="-127"/>
                <a:cs typeface="NanumGothic" charset="-127"/>
              </a:rPr>
              <a:t>)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6355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56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4.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의 장점 및 특징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16287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변동 사항이 없으면 </a:t>
            </a: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은 성능을 위해 파일을 저장하지 않으며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,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이전 상태의 파일에 대한 링크만 저장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3280600"/>
            <a:ext cx="7683500" cy="34114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22700" y="5257800"/>
            <a:ext cx="1397000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97500" y="5257800"/>
            <a:ext cx="1397000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97500" y="4457700"/>
            <a:ext cx="1397000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540750" y="4457700"/>
            <a:ext cx="1397000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85000" y="6019800"/>
            <a:ext cx="1397000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0" y="3695700"/>
            <a:ext cx="6286500" cy="316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95900" y="3695700"/>
            <a:ext cx="6286500" cy="316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31025" y="3695700"/>
            <a:ext cx="5235575" cy="316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18513" y="3695700"/>
            <a:ext cx="3760787" cy="316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4.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의 장점 및 특징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16287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변동 사항이 없으면 </a:t>
            </a: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은 성능을 위해 파일을 저장하지 않으며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,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이전 상태의 파일에 대한 링크만 저장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3280600"/>
            <a:ext cx="7683500" cy="34114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22700" y="5334000"/>
            <a:ext cx="2971800" cy="673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97500" y="4495800"/>
            <a:ext cx="1397000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540750" y="4495800"/>
            <a:ext cx="1397000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97700" y="5981700"/>
            <a:ext cx="1397000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7835900" y="4895850"/>
            <a:ext cx="70485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1"/>
          </p:cNvCxnSpPr>
          <p:nvPr/>
        </p:nvCxnSpPr>
        <p:spPr>
          <a:xfrm flipH="1">
            <a:off x="6197600" y="6381750"/>
            <a:ext cx="80010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1"/>
          </p:cNvCxnSpPr>
          <p:nvPr/>
        </p:nvCxnSpPr>
        <p:spPr>
          <a:xfrm flipH="1">
            <a:off x="4648200" y="4895850"/>
            <a:ext cx="74930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073400" y="5657850"/>
            <a:ext cx="74930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80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4.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의 장점 및 특징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16287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변동 사항이 없으면 </a:t>
            </a: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은 성능을 위해 파일을 저장하지 않으며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,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이전 상태의 파일에 대한 링크만 저장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99389" y="4165600"/>
            <a:ext cx="1973223" cy="16896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B</a:t>
            </a:r>
            <a:b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(200MB)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40989" y="4165600"/>
            <a:ext cx="1973223" cy="168968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B</a:t>
            </a:r>
            <a:b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(200MB)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82589" y="4165600"/>
            <a:ext cx="1973223" cy="168968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B</a:t>
            </a:r>
            <a:b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(200MB)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24189" y="4165600"/>
            <a:ext cx="1973223" cy="16896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B1</a:t>
            </a:r>
            <a:b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(250MB)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99388" y="3460750"/>
            <a:ext cx="1973223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Ver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40989" y="3460750"/>
            <a:ext cx="1973223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Ver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82588" y="3460750"/>
            <a:ext cx="1973223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Ver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224188" y="3460750"/>
            <a:ext cx="1973223" cy="381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Ver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4</a:t>
            </a:r>
          </a:p>
        </p:txBody>
      </p:sp>
      <p:cxnSp>
        <p:nvCxnSpPr>
          <p:cNvPr id="24" name="Straight Arrow Connector 23"/>
          <p:cNvCxnSpPr>
            <a:stCxn id="12" idx="3"/>
            <a:endCxn id="16" idx="1"/>
          </p:cNvCxnSpPr>
          <p:nvPr/>
        </p:nvCxnSpPr>
        <p:spPr>
          <a:xfrm>
            <a:off x="3272612" y="5010443"/>
            <a:ext cx="668377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914212" y="5010443"/>
            <a:ext cx="668377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555811" y="5010443"/>
            <a:ext cx="66837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464382" y="6197154"/>
            <a:ext cx="527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Ver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1 ~ </a:t>
            </a:r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Ver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4</a:t>
            </a:r>
            <a:r>
              <a:rPr lang="ko-KR" altLang="en-US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까지 저장하는데 사용한 용량</a:t>
            </a:r>
            <a:r>
              <a:rPr lang="ko-KR" altLang="en-US" dirty="0"/>
              <a:t> 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b="1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850MB</a:t>
            </a:r>
            <a:endParaRPr lang="en-US" b="1" dirty="0">
              <a:solidFill>
                <a:srgbClr val="FF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29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4.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의 장점 및 특징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16287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변동 사항이 없으면 </a:t>
            </a: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은 성능을 위해 파일을 저장하지 않으며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,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이전 상태의 파일에 대한 링크만 저장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99389" y="4165600"/>
            <a:ext cx="1973223" cy="16896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B</a:t>
            </a:r>
            <a:b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(200MB)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40989" y="4165600"/>
            <a:ext cx="1973223" cy="168968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B</a:t>
            </a:r>
            <a:b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b="1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(1KB)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2589" y="4165600"/>
            <a:ext cx="1973223" cy="168968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B</a:t>
            </a:r>
            <a:b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b="1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(1KB)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224189" y="4165600"/>
            <a:ext cx="1973223" cy="16896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B1</a:t>
            </a:r>
            <a:b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(250MB)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299388" y="3460750"/>
            <a:ext cx="1973223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Ver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40989" y="3460750"/>
            <a:ext cx="1973223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Ver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82588" y="3460750"/>
            <a:ext cx="1973223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Ver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224188" y="3460750"/>
            <a:ext cx="1973223" cy="381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Ver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4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272612" y="5010443"/>
            <a:ext cx="668377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914212" y="5010443"/>
            <a:ext cx="668377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555812" y="5010443"/>
            <a:ext cx="66837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272611" y="5486400"/>
            <a:ext cx="668378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5914212" y="5486400"/>
            <a:ext cx="668376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464382" y="6197154"/>
            <a:ext cx="527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Ver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1 ~ </a:t>
            </a:r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Ver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4</a:t>
            </a:r>
            <a:r>
              <a:rPr lang="ko-KR" altLang="en-US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까지 저장하는데 사용한 용량</a:t>
            </a:r>
            <a:r>
              <a:rPr lang="ko-KR" altLang="en-US" dirty="0"/>
              <a:t> 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b="1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450MB</a:t>
            </a:r>
            <a:endParaRPr lang="en-US" b="1" dirty="0">
              <a:solidFill>
                <a:srgbClr val="FF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13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4.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의 장점 및 특징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96600" cy="14890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SVN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처럼 중앙 서버에 의존하지 않기 때문에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,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서버가 불능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인 상태에서도 지장 없이 작업 가능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10" y="3147752"/>
            <a:ext cx="5504978" cy="3672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405" y="3314700"/>
            <a:ext cx="3118537" cy="333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4.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의 장점 및 특징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96600" cy="14890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SVN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처럼 중앙 서버에 의존하지 않기 때문에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,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서버가 불능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인 상태에서도 지장 없이 작업 가능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45302"/>
            <a:ext cx="1612900" cy="1447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59200" y="5319089"/>
            <a:ext cx="3086100" cy="5498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갑돌이의 작업물</a:t>
            </a:r>
            <a:r>
              <a:rPr lang="en-US" altLang="ko-KR" dirty="0"/>
              <a:t> - 1.txt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759200" y="4769202"/>
            <a:ext cx="3086100" cy="5498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갑돌이의 작업물</a:t>
            </a:r>
            <a:r>
              <a:rPr lang="en-US" altLang="ko-KR" dirty="0"/>
              <a:t> - 2.txt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59200" y="4219315"/>
            <a:ext cx="3086100" cy="549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갑돌이의 작업물</a:t>
            </a:r>
            <a:r>
              <a:rPr lang="en-US" altLang="ko-KR" dirty="0"/>
              <a:t> - 3.txt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759200" y="3669428"/>
            <a:ext cx="3086100" cy="549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갑돌이의 작업물</a:t>
            </a:r>
            <a:r>
              <a:rPr lang="en-US" altLang="ko-KR" dirty="0"/>
              <a:t> - 4.txt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6" idx="3"/>
            <a:endCxn id="8" idx="1"/>
          </p:cNvCxnSpPr>
          <p:nvPr/>
        </p:nvCxnSpPr>
        <p:spPr>
          <a:xfrm>
            <a:off x="2451100" y="4769202"/>
            <a:ext cx="1308100" cy="82483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3"/>
            <a:endCxn id="11" idx="1"/>
          </p:cNvCxnSpPr>
          <p:nvPr/>
        </p:nvCxnSpPr>
        <p:spPr>
          <a:xfrm>
            <a:off x="2451100" y="4769202"/>
            <a:ext cx="1308100" cy="2749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  <a:endCxn id="12" idx="1"/>
          </p:cNvCxnSpPr>
          <p:nvPr/>
        </p:nvCxnSpPr>
        <p:spPr>
          <a:xfrm flipV="1">
            <a:off x="2451100" y="4494259"/>
            <a:ext cx="1308100" cy="27494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3"/>
            <a:endCxn id="13" idx="1"/>
          </p:cNvCxnSpPr>
          <p:nvPr/>
        </p:nvCxnSpPr>
        <p:spPr>
          <a:xfrm flipV="1">
            <a:off x="2451100" y="3944372"/>
            <a:ext cx="1308100" cy="82483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8" idx="3"/>
            <a:endCxn id="39" idx="1"/>
          </p:cNvCxnSpPr>
          <p:nvPr/>
        </p:nvCxnSpPr>
        <p:spPr>
          <a:xfrm flipV="1">
            <a:off x="6845300" y="4769202"/>
            <a:ext cx="1308100" cy="82483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1" idx="3"/>
            <a:endCxn id="39" idx="1"/>
          </p:cNvCxnSpPr>
          <p:nvPr/>
        </p:nvCxnSpPr>
        <p:spPr>
          <a:xfrm flipV="1">
            <a:off x="6845300" y="4769202"/>
            <a:ext cx="1308100" cy="2749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2" idx="3"/>
            <a:endCxn id="39" idx="1"/>
          </p:cNvCxnSpPr>
          <p:nvPr/>
        </p:nvCxnSpPr>
        <p:spPr>
          <a:xfrm>
            <a:off x="6845300" y="4494259"/>
            <a:ext cx="1308100" cy="27494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3" idx="3"/>
            <a:endCxn id="39" idx="1"/>
          </p:cNvCxnSpPr>
          <p:nvPr/>
        </p:nvCxnSpPr>
        <p:spPr>
          <a:xfrm>
            <a:off x="6845300" y="3944372"/>
            <a:ext cx="1308100" cy="82483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8153400" y="4494258"/>
            <a:ext cx="3086100" cy="5498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갑돌이의 작업물</a:t>
            </a:r>
            <a:r>
              <a:rPr lang="en-US" altLang="ko-KR" dirty="0"/>
              <a:t> - 1.txt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12579" y="6144213"/>
            <a:ext cx="418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갑돌이가 생각한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서버가 불능상태 되기 전</a:t>
            </a:r>
          </a:p>
          <a:p>
            <a:pPr algn="ctr"/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의도한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 log : 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총 </a:t>
            </a:r>
            <a:r>
              <a:rPr lang="en-US" altLang="ko-KR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4</a:t>
            </a:r>
            <a:r>
              <a:rPr lang="ko-KR" altLang="en-US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회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7" name="Straight Arrow Connector 6"/>
          <p:cNvCxnSpPr>
            <a:stCxn id="4" idx="0"/>
            <a:endCxn id="8" idx="2"/>
          </p:cNvCxnSpPr>
          <p:nvPr/>
        </p:nvCxnSpPr>
        <p:spPr>
          <a:xfrm flipH="1" flipV="1">
            <a:off x="5302250" y="5868976"/>
            <a:ext cx="2409" cy="2752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134968" y="6144213"/>
            <a:ext cx="3127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서버 정상화 된 후</a:t>
            </a:r>
          </a:p>
          <a:p>
            <a:pPr algn="ctr"/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갑돌이의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 log : 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총 </a:t>
            </a:r>
            <a:r>
              <a:rPr lang="en-US" altLang="ko-KR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ko-KR" altLang="en-US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회</a:t>
            </a:r>
            <a:endParaRPr lang="en-US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23" name="Straight Arrow Connector 22"/>
          <p:cNvCxnSpPr>
            <a:stCxn id="22" idx="0"/>
            <a:endCxn id="39" idx="2"/>
          </p:cNvCxnSpPr>
          <p:nvPr/>
        </p:nvCxnSpPr>
        <p:spPr>
          <a:xfrm flipH="1" flipV="1">
            <a:off x="9696450" y="5044145"/>
            <a:ext cx="2408" cy="11000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01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4.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의 장점 및 특징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96600" cy="14890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SVN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처럼 중앙 서버에 의존하지 않기 때문에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,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서버가 불능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인 상태에서도 지장 없이 작업 가능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(Local Commit)</a:t>
            </a:r>
            <a:endParaRPr lang="ko-KR" altLang="en-US" b="1" u="sng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30415"/>
            <a:ext cx="1358900" cy="139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05200" y="5319089"/>
            <a:ext cx="3086100" cy="5498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을순이의 작업물</a:t>
            </a:r>
            <a:r>
              <a:rPr lang="en-US" altLang="ko-KR" dirty="0"/>
              <a:t> - 1.txt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05200" y="4769202"/>
            <a:ext cx="3086100" cy="5498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을순이의 작업물</a:t>
            </a:r>
            <a:r>
              <a:rPr lang="en-US" altLang="ko-KR" dirty="0"/>
              <a:t> - 2.txt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05200" y="4219315"/>
            <a:ext cx="3086100" cy="549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을순이의 작업물</a:t>
            </a:r>
            <a:r>
              <a:rPr lang="en-US" altLang="ko-KR" dirty="0"/>
              <a:t> - 3.txt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505200" y="3669428"/>
            <a:ext cx="3086100" cy="549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을순이의 작업물</a:t>
            </a:r>
            <a:r>
              <a:rPr lang="en-US" altLang="ko-KR" dirty="0"/>
              <a:t> - 4.txt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2" idx="3"/>
            <a:endCxn id="14" idx="1"/>
          </p:cNvCxnSpPr>
          <p:nvPr/>
        </p:nvCxnSpPr>
        <p:spPr>
          <a:xfrm>
            <a:off x="2197100" y="4769202"/>
            <a:ext cx="1308100" cy="82483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2197100" y="4769202"/>
            <a:ext cx="1308100" cy="2749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2197100" y="4494259"/>
            <a:ext cx="1308100" cy="27494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3"/>
          </p:cNvCxnSpPr>
          <p:nvPr/>
        </p:nvCxnSpPr>
        <p:spPr>
          <a:xfrm flipV="1">
            <a:off x="2197100" y="3944372"/>
            <a:ext cx="1308100" cy="82483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0" idx="1"/>
          </p:cNvCxnSpPr>
          <p:nvPr/>
        </p:nvCxnSpPr>
        <p:spPr>
          <a:xfrm flipV="1">
            <a:off x="6591300" y="5594032"/>
            <a:ext cx="1308100" cy="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21" idx="1"/>
          </p:cNvCxnSpPr>
          <p:nvPr/>
        </p:nvCxnSpPr>
        <p:spPr>
          <a:xfrm flipV="1">
            <a:off x="6591300" y="5044144"/>
            <a:ext cx="1308100" cy="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22" idx="1"/>
          </p:cNvCxnSpPr>
          <p:nvPr/>
        </p:nvCxnSpPr>
        <p:spPr>
          <a:xfrm>
            <a:off x="6591300" y="4494259"/>
            <a:ext cx="130810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23" idx="1"/>
          </p:cNvCxnSpPr>
          <p:nvPr/>
        </p:nvCxnSpPr>
        <p:spPr>
          <a:xfrm flipV="1">
            <a:off x="6591300" y="3944370"/>
            <a:ext cx="1308100" cy="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899400" y="5319088"/>
            <a:ext cx="3086100" cy="54988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을순이의 작업물</a:t>
            </a:r>
            <a:r>
              <a:rPr lang="en-US" altLang="ko-KR" dirty="0"/>
              <a:t> - 1.txt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899400" y="4769200"/>
            <a:ext cx="3086100" cy="5498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을순이의 작업물</a:t>
            </a:r>
            <a:r>
              <a:rPr lang="en-US" altLang="ko-KR" dirty="0"/>
              <a:t> - 2.txt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899400" y="4219315"/>
            <a:ext cx="3086100" cy="549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을순이의 작업물</a:t>
            </a:r>
            <a:r>
              <a:rPr lang="en-US" altLang="ko-KR" dirty="0"/>
              <a:t> - 3.txt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899400" y="3669426"/>
            <a:ext cx="3086100" cy="54988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을순이의 작업물</a:t>
            </a:r>
            <a:r>
              <a:rPr lang="en-US" altLang="ko-KR" dirty="0"/>
              <a:t> - 4.txt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12579" y="6144213"/>
            <a:ext cx="418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을순이가 생각한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서버가 불능상태 되기 전</a:t>
            </a:r>
          </a:p>
          <a:p>
            <a:pPr algn="ctr"/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의도한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 log : 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총 </a:t>
            </a:r>
            <a:r>
              <a:rPr lang="en-US" altLang="ko-KR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4</a:t>
            </a:r>
            <a:r>
              <a:rPr lang="ko-KR" altLang="en-US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회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25" name="Straight Arrow Connector 24"/>
          <p:cNvCxnSpPr>
            <a:stCxn id="24" idx="0"/>
          </p:cNvCxnSpPr>
          <p:nvPr/>
        </p:nvCxnSpPr>
        <p:spPr>
          <a:xfrm flipH="1" flipV="1">
            <a:off x="5302252" y="5868977"/>
            <a:ext cx="2407" cy="27523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134968" y="6144213"/>
            <a:ext cx="3127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서버가 정상화 된 후</a:t>
            </a:r>
          </a:p>
          <a:p>
            <a:pPr algn="ctr"/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을순이의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 log : 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총 </a:t>
            </a:r>
            <a:r>
              <a:rPr lang="en-US" altLang="ko-KR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4</a:t>
            </a:r>
            <a:r>
              <a:rPr lang="ko-KR" altLang="en-US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회</a:t>
            </a:r>
            <a:endParaRPr lang="en-US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9698858" y="5868975"/>
            <a:ext cx="0" cy="2752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버전관리가 뭔가요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44720"/>
            <a:ext cx="10515600" cy="149564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뭐하러 관리까지 하나요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?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그냥 복사해서 수정하면 되는거 아닌가요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?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51704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80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5.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설치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36121" cy="7887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OS X</a:t>
            </a:r>
            <a:endParaRPr lang="ko-KR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2518515"/>
            <a:ext cx="4013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hlinkClick r:id="rId2"/>
              </a:rPr>
              <a:t>https://git-scm.com/download</a:t>
            </a:r>
            <a:endParaRPr lang="ko-KR" altLang="en-US" sz="24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>
                <a:latin typeface="NanumGothic" charset="-127"/>
                <a:ea typeface="NanumGothic" charset="-127"/>
                <a:cs typeface="NanumGothic" charset="-127"/>
              </a:rPr>
              <a:t>접속 후 </a:t>
            </a:r>
            <a:r>
              <a:rPr lang="ko-KR" altLang="en-US" sz="24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다운로드</a:t>
            </a:r>
            <a:endParaRPr lang="en-US" sz="2400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006" y="1690688"/>
            <a:ext cx="5937504" cy="476707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819337" y="3593206"/>
            <a:ext cx="7123153" cy="12492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317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5.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설치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36121" cy="7887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OS X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: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경로 확인</a:t>
            </a:r>
          </a:p>
        </p:txBody>
      </p:sp>
      <p:sp>
        <p:nvSpPr>
          <p:cNvPr id="3" name="Rectangle 2"/>
          <p:cNvSpPr/>
          <p:nvPr/>
        </p:nvSpPr>
        <p:spPr>
          <a:xfrm>
            <a:off x="2588654" y="2730321"/>
            <a:ext cx="3151746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00" y="4734774"/>
            <a:ext cx="8615999" cy="1318295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3" idx="2"/>
          </p:cNvCxnSpPr>
          <p:nvPr/>
        </p:nvCxnSpPr>
        <p:spPr>
          <a:xfrm flipH="1">
            <a:off x="4005331" y="3400023"/>
            <a:ext cx="159196" cy="199389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663701" y="5393921"/>
            <a:ext cx="7969698" cy="53036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2544273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latin typeface="NanumGothic" charset="-127"/>
                <a:ea typeface="NanumGothic" charset="-127"/>
                <a:cs typeface="NanumGothic" charset="-127"/>
              </a:rPr>
              <a:t>다운로드 후</a:t>
            </a:r>
            <a:r>
              <a:rPr lang="ko-KR" altLang="en-US" sz="2400" dirty="0"/>
              <a:t>   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--version</a:t>
            </a:r>
            <a:r>
              <a:rPr lang="ko-KR" altLang="en-US" sz="3600" b="1" dirty="0"/>
              <a:t>  </a:t>
            </a:r>
            <a:r>
              <a:rPr lang="en-US" altLang="ko-KR" sz="2400" dirty="0"/>
              <a:t> </a:t>
            </a:r>
            <a:r>
              <a:rPr lang="ko-KR" altLang="en-US" sz="2400" dirty="0">
                <a:latin typeface="NanumGothic" charset="-127"/>
                <a:ea typeface="NanumGothic" charset="-127"/>
                <a:cs typeface="NanumGothic" charset="-127"/>
              </a:rPr>
              <a:t>입력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3387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5.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설치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36121" cy="7887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OS X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: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경로 확인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936212"/>
            <a:ext cx="10058400" cy="1445778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3" idx="2"/>
            <a:endCxn id="11" idx="0"/>
          </p:cNvCxnSpPr>
          <p:nvPr/>
        </p:nvCxnSpPr>
        <p:spPr>
          <a:xfrm flipH="1">
            <a:off x="2137279" y="3400023"/>
            <a:ext cx="1667683" cy="207117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39257" y="5471195"/>
            <a:ext cx="1796044" cy="4015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63791" y="2730321"/>
            <a:ext cx="2482342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2545552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latin typeface="NanumGothic" charset="-127"/>
                <a:ea typeface="NanumGothic" charset="-127"/>
                <a:cs typeface="NanumGothic" charset="-127"/>
              </a:rPr>
              <a:t>다운로드 후</a:t>
            </a:r>
            <a:r>
              <a:rPr lang="ko-KR" altLang="en-US" sz="2400" dirty="0"/>
              <a:t>   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which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</a:rPr>
              <a:t> </a:t>
            </a:r>
            <a:r>
              <a:rPr lang="ko-KR" altLang="en-US" sz="2400" dirty="0">
                <a:latin typeface="NanumGothic" charset="-127"/>
                <a:ea typeface="NanumGothic" charset="-127"/>
                <a:cs typeface="NanumGothic" charset="-127"/>
              </a:rPr>
              <a:t>입력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9510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5.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설치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36121" cy="7887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Windows</a:t>
            </a:r>
            <a:endParaRPr lang="ko-KR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72" y="1690688"/>
            <a:ext cx="5919171" cy="476707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819337" y="3593206"/>
            <a:ext cx="7123153" cy="12492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2518515"/>
            <a:ext cx="4013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hlinkClick r:id="rId3"/>
              </a:rPr>
              <a:t>https://git-scm.com/download</a:t>
            </a:r>
            <a:endParaRPr lang="ko-KR" altLang="en-US" sz="24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>
                <a:latin typeface="NanumGothic" charset="-127"/>
                <a:ea typeface="NanumGothic" charset="-127"/>
                <a:cs typeface="NanumGothic" charset="-127"/>
              </a:rPr>
              <a:t>접속 후 </a:t>
            </a:r>
            <a:r>
              <a:rPr lang="ko-KR" altLang="en-US" sz="24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다운로드</a:t>
            </a:r>
            <a:endParaRPr lang="en-US" sz="2400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2885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5.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설치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36121" cy="7887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Windows</a:t>
            </a:r>
            <a:endParaRPr lang="ko-KR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25" y="2614411"/>
            <a:ext cx="5035296" cy="3432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1" y="2749348"/>
            <a:ext cx="6000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150000"/>
              </a:lnSpc>
              <a:buAutoNum type="arabicPeriod"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프로그램에서 제공하는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Bash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에서만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 사용할 수 있도록 설치</a:t>
            </a:r>
            <a:r>
              <a:rPr lang="en-US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</a:p>
          <a:p>
            <a:pPr marL="342900" lvl="1" indent="-342900">
              <a:lnSpc>
                <a:spcPct val="150000"/>
              </a:lnSpc>
              <a:buFontTx/>
              <a:buAutoNum type="arabicPeriod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Windows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의 명령 프롬프트</a:t>
            </a:r>
            <a:r>
              <a:rPr lang="en-US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cmd</a:t>
            </a:r>
            <a:r>
              <a:rPr lang="en-US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에서도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 사용할 수 있도록 설치</a:t>
            </a:r>
            <a:r>
              <a:rPr lang="en-US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</a:p>
          <a:p>
            <a:pPr marL="342900" lvl="1" indent="-342900">
              <a:lnSpc>
                <a:spcPct val="150000"/>
              </a:lnSpc>
              <a:buFontTx/>
              <a:buAutoNum type="arabicPeriod"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명령 프롬프트에서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Unix</a:t>
            </a:r>
            <a:r>
              <a:rPr 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도구와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 사용할 수 있도록 설치한다</a:t>
            </a:r>
            <a:r>
              <a:rPr lang="en-US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70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5.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설치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36121" cy="7887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Windows :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버전 확인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9348"/>
            <a:ext cx="2554224" cy="3633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48" y="3569260"/>
            <a:ext cx="5407152" cy="199339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006600" y="4565956"/>
            <a:ext cx="4089400" cy="2765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558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6.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사용자 정보 설정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587375"/>
          </a:xfrm>
        </p:spPr>
        <p:txBody>
          <a:bodyPr/>
          <a:lstStyle/>
          <a:p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사용자 이름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name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설정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2730321"/>
            <a:ext cx="83947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46600"/>
            <a:ext cx="10058400" cy="150782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778000" y="3302000"/>
            <a:ext cx="5562600" cy="18288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95680" y="5130800"/>
            <a:ext cx="1564640" cy="3175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2551991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config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--global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user.name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[Name]</a:t>
            </a:r>
            <a:r>
              <a:rPr lang="en-US" altLang="ko-KR" sz="3600" b="1" dirty="0">
                <a:solidFill>
                  <a:schemeClr val="bg1"/>
                </a:solidFill>
              </a:rPr>
              <a:t> </a:t>
            </a:r>
            <a:r>
              <a:rPr lang="ko-KR" altLang="en-US" sz="2400" dirty="0">
                <a:latin typeface="NanumGothic" charset="-127"/>
                <a:ea typeface="NanumGothic" charset="-127"/>
                <a:cs typeface="NanumGothic" charset="-127"/>
              </a:rPr>
              <a:t>입력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524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6.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사용자 정보 설정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587375"/>
          </a:xfrm>
        </p:spPr>
        <p:txBody>
          <a:bodyPr/>
          <a:lstStyle/>
          <a:p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사용자 이메일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e-mail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설정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2730321"/>
            <a:ext cx="80264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2551991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config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--global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user.email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[Mail]</a:t>
            </a:r>
            <a:r>
              <a:rPr lang="en-US" altLang="ko-KR" sz="3600" b="1" dirty="0">
                <a:solidFill>
                  <a:schemeClr val="bg1"/>
                </a:solidFill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sz="2400" dirty="0">
                <a:latin typeface="NanumGothic" charset="-127"/>
                <a:ea typeface="NanumGothic" charset="-127"/>
                <a:cs typeface="NanumGothic" charset="-127"/>
              </a:rPr>
              <a:t>입력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74837"/>
            <a:ext cx="10058400" cy="93696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778000" y="3302000"/>
            <a:ext cx="5562600" cy="18288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73455" y="5130800"/>
            <a:ext cx="2053590" cy="3175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18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7.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저장소 만들기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161607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$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mkdir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helloGit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$cd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helloGit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$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init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838200" y="3556000"/>
            <a:ext cx="10515600" cy="71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/>
              <a:t>Initialized empty </a:t>
            </a:r>
            <a:r>
              <a:rPr lang="en-US" dirty="0" err="1"/>
              <a:t>Git</a:t>
            </a:r>
            <a:r>
              <a:rPr lang="en-US" dirty="0"/>
              <a:t> repository in /Users/NAVER/Desktop/server/</a:t>
            </a:r>
            <a:r>
              <a:rPr lang="en-US" dirty="0" err="1">
                <a:solidFill>
                  <a:srgbClr val="FF0000"/>
                </a:solidFill>
              </a:rPr>
              <a:t>helloGit</a:t>
            </a:r>
            <a:r>
              <a:rPr lang="en-US" dirty="0">
                <a:solidFill>
                  <a:srgbClr val="FF0000"/>
                </a:solidFill>
              </a:rPr>
              <a:t>/.</a:t>
            </a:r>
            <a:r>
              <a:rPr lang="en-US" dirty="0" err="1">
                <a:solidFill>
                  <a:srgbClr val="FF0000"/>
                </a:solidFill>
              </a:rPr>
              <a:t>git</a:t>
            </a:r>
            <a:r>
              <a:rPr lang="en-US" dirty="0">
                <a:solidFill>
                  <a:srgbClr val="FF0000"/>
                </a:solidFill>
              </a:rPr>
              <a:t>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270375"/>
            <a:ext cx="10058400" cy="19173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2000" y="2844800"/>
            <a:ext cx="685800" cy="457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3" idx="3"/>
          </p:cNvCxnSpPr>
          <p:nvPr/>
        </p:nvCxnSpPr>
        <p:spPr>
          <a:xfrm>
            <a:off x="2717800" y="3073400"/>
            <a:ext cx="7670800" cy="4826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57263" y="5343525"/>
            <a:ext cx="10029825" cy="4000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6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7.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저장소 만들기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68897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remote -v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3175000"/>
            <a:ext cx="10058400" cy="17527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4100" y="4254500"/>
            <a:ext cx="6578600" cy="800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90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201590" cy="14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875" y="3281059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원본</a:t>
            </a:r>
            <a:endParaRPr lang="en-US" sz="2800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cxnSp>
        <p:nvCxnSpPr>
          <p:cNvPr id="8" name="Straight Arrow Connector 7"/>
          <p:cNvCxnSpPr>
            <a:stCxn id="5" idx="3"/>
            <a:endCxn id="10" idx="1"/>
          </p:cNvCxnSpPr>
          <p:nvPr/>
        </p:nvCxnSpPr>
        <p:spPr>
          <a:xfrm>
            <a:off x="2039790" y="2410688"/>
            <a:ext cx="89011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07" y="1690688"/>
            <a:ext cx="3166093" cy="14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51418" y="3281059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원본</a:t>
            </a:r>
            <a:r>
              <a:rPr lang="en-US" altLang="ko-KR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 + </a:t>
            </a:r>
            <a:r>
              <a:rPr lang="ko-KR" altLang="en-US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수정본</a:t>
            </a:r>
            <a:endParaRPr lang="en-US" sz="2800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cxnSp>
        <p:nvCxnSpPr>
          <p:cNvPr id="14" name="Straight Arrow Connector 13"/>
          <p:cNvCxnSpPr>
            <a:endCxn id="16" idx="1"/>
          </p:cNvCxnSpPr>
          <p:nvPr/>
        </p:nvCxnSpPr>
        <p:spPr>
          <a:xfrm flipV="1">
            <a:off x="5794744" y="2409200"/>
            <a:ext cx="888456" cy="14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00" y="1690688"/>
            <a:ext cx="5310326" cy="14370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39070" y="3281059"/>
            <a:ext cx="4198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원본</a:t>
            </a:r>
            <a:r>
              <a:rPr lang="en-US" altLang="ko-KR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 + </a:t>
            </a:r>
            <a:r>
              <a:rPr lang="ko-KR" altLang="en-US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수정본</a:t>
            </a:r>
            <a:r>
              <a:rPr lang="en-US" altLang="ko-KR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1 + </a:t>
            </a:r>
            <a:r>
              <a:rPr lang="ko-KR" altLang="en-US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수정본</a:t>
            </a:r>
            <a:r>
              <a:rPr lang="en-US" altLang="ko-KR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2</a:t>
            </a:r>
            <a:endParaRPr lang="en-US" sz="2800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>
          <a:xfrm>
            <a:off x="9338363" y="3804279"/>
            <a:ext cx="0" cy="6932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16" y="4497572"/>
            <a:ext cx="7518210" cy="14370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00766" y="6087943"/>
            <a:ext cx="5867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원본</a:t>
            </a:r>
            <a:r>
              <a:rPr lang="en-US" altLang="ko-KR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 + </a:t>
            </a:r>
            <a:r>
              <a:rPr lang="ko-KR" altLang="en-US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수정본</a:t>
            </a:r>
            <a:r>
              <a:rPr lang="en-US" altLang="ko-KR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1 + </a:t>
            </a:r>
            <a:r>
              <a:rPr lang="ko-KR" altLang="en-US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수정본</a:t>
            </a:r>
            <a:r>
              <a:rPr lang="en-US" altLang="ko-KR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2 + </a:t>
            </a:r>
            <a:r>
              <a:rPr lang="ko-KR" altLang="en-US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수정본</a:t>
            </a:r>
            <a:r>
              <a:rPr lang="en-US" altLang="ko-KR" sz="2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3</a:t>
            </a:r>
            <a:endParaRPr lang="en-US" sz="2800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cxnSp>
        <p:nvCxnSpPr>
          <p:cNvPr id="25" name="Straight Arrow Connector 24"/>
          <p:cNvCxnSpPr>
            <a:stCxn id="21" idx="1"/>
          </p:cNvCxnSpPr>
          <p:nvPr/>
        </p:nvCxnSpPr>
        <p:spPr>
          <a:xfrm flipH="1">
            <a:off x="3636335" y="5216084"/>
            <a:ext cx="83898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40210" y="6087943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NanumGothic" charset="-127"/>
                <a:ea typeface="NanumGothic" charset="-127"/>
                <a:cs typeface="NanumGothic" charset="-127"/>
              </a:rPr>
              <a:t>하</a:t>
            </a:r>
            <a:r>
              <a:rPr lang="is-IS" altLang="ko-KR" sz="2800" dirty="0">
                <a:latin typeface="NanumGothic" charset="-127"/>
                <a:ea typeface="NanumGothic" charset="-127"/>
                <a:cs typeface="NanumGothic" charset="-127"/>
              </a:rPr>
              <a:t>………</a:t>
            </a:r>
            <a:endParaRPr lang="en-US" sz="28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58" y="4178731"/>
            <a:ext cx="1358900" cy="17018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버전관리가 뭔가요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14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2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1616075"/>
          </a:xfrm>
        </p:spPr>
        <p:txBody>
          <a:bodyPr/>
          <a:lstStyle/>
          <a:p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기존 원격 저장소를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Local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로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clone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dirty="0">
                <a:latin typeface="Helvetica" charset="0"/>
                <a:ea typeface="Helvetica" charset="0"/>
                <a:cs typeface="Helvetica" charset="0"/>
              </a:rPr>
              <a:t>복사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하는 것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>
              <a:buNone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- $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clone </a:t>
            </a:r>
            <a:r>
              <a:rPr lang="en-US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[remote origin URL]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3441700"/>
            <a:ext cx="10058400" cy="28605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40000" y="3708400"/>
            <a:ext cx="5549900" cy="3683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181600" y="2743200"/>
            <a:ext cx="368300" cy="9652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7.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저장소 만들기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4614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8.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파일 상태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1418827" y="5941890"/>
            <a:ext cx="9354345" cy="60586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에는 </a:t>
            </a:r>
            <a:r>
              <a:rPr lang="ko-KR" altLang="en-US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네 가지 파일 상태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가 존재합니다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546562"/>
            <a:ext cx="6350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57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8.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파일 상태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0" y="5941890"/>
            <a:ext cx="12191999" cy="6058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또는 </a:t>
            </a:r>
            <a:r>
              <a:rPr lang="ko-KR" altLang="en-US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세 가지 파일 상태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가 존재한다고 정의하는 경우도 있습니다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(Pro </a:t>
            </a: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)</a:t>
            </a:r>
            <a:endParaRPr lang="ko-KR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12" y="1430995"/>
            <a:ext cx="4813576" cy="442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23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8.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파일 상태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Working directory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21" y="1481702"/>
            <a:ext cx="6706858" cy="40723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68900" y="2870200"/>
            <a:ext cx="2044700" cy="2413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3" idx="0"/>
            <a:endCxn id="7" idx="2"/>
          </p:cNvCxnSpPr>
          <p:nvPr/>
        </p:nvCxnSpPr>
        <p:spPr>
          <a:xfrm flipV="1">
            <a:off x="6096000" y="5283200"/>
            <a:ext cx="95250" cy="41643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6"/>
          <p:cNvSpPr txBox="1">
            <a:spLocks/>
          </p:cNvSpPr>
          <p:nvPr/>
        </p:nvSpPr>
        <p:spPr>
          <a:xfrm>
            <a:off x="1412477" y="5699630"/>
            <a:ext cx="9354345" cy="105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물리적인 파일이 저장되는 공간을</a:t>
            </a:r>
            <a:b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</a:br>
            <a:r>
              <a:rPr lang="en-US" altLang="ko-KR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Working directory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라고 합니다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3448050"/>
            <a:ext cx="1587500" cy="1257300"/>
          </a:xfrm>
          <a:prstGeom prst="rect">
            <a:avLst/>
          </a:prstGeom>
        </p:spPr>
      </p:pic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1418827" y="5699630"/>
            <a:ext cx="9354345" cy="1056938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저장소를 새로 생성하거나</a:t>
            </a: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원격 저장소에서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clone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 받고 난 후 초기화면</a:t>
            </a:r>
          </a:p>
        </p:txBody>
      </p:sp>
      <p:sp>
        <p:nvSpPr>
          <p:cNvPr id="4" name="Rectangle 3"/>
          <p:cNvSpPr/>
          <p:nvPr/>
        </p:nvSpPr>
        <p:spPr>
          <a:xfrm>
            <a:off x="7277100" y="2590800"/>
            <a:ext cx="2140579" cy="2963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8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3" grpId="0" uiExpand="1" build="p"/>
      <p:bldP spid="3" grpI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8.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파일 상태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Staging area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1" y="5691270"/>
            <a:ext cx="12192000" cy="105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이 되기 전 거쳐가는 임시 저장 공간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buFont typeface="Arial"/>
              <a:buNone/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 하려면 반드시 거쳐야 하는 공간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 (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Index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라고도 한다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3"/>
          <a:stretch/>
        </p:blipFill>
        <p:spPr>
          <a:xfrm>
            <a:off x="2738254" y="1690688"/>
            <a:ext cx="6715490" cy="29276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2950" y="3524250"/>
            <a:ext cx="1466849" cy="1094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00500" y="6200689"/>
            <a:ext cx="3848100" cy="5284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0" idx="0"/>
            <a:endCxn id="9" idx="2"/>
          </p:cNvCxnSpPr>
          <p:nvPr/>
        </p:nvCxnSpPr>
        <p:spPr>
          <a:xfrm flipH="1" flipV="1">
            <a:off x="5286375" y="4618350"/>
            <a:ext cx="638175" cy="158233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72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8.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파일 상태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Repository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5499100" y="3598214"/>
            <a:ext cx="6464301" cy="105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에 관련된 모든 정보들이</a:t>
            </a:r>
          </a:p>
          <a:p>
            <a:pPr marL="0" indent="0" algn="ctr">
              <a:buFont typeface="Arial"/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저장되는 공간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en-US" altLang="ko-KR" sz="1800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sz="1800" dirty="0">
                <a:latin typeface="NanumGothic" charset="-127"/>
                <a:ea typeface="NanumGothic" charset="-127"/>
                <a:cs typeface="NanumGothic" charset="-127"/>
              </a:rPr>
              <a:t>숨김 폴더</a:t>
            </a:r>
            <a:r>
              <a:rPr lang="en-US" altLang="ko-KR" sz="1800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endParaRPr lang="ko-KR" altLang="en-US" sz="18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660900" cy="487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91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8.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파일 상태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untracked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1418827" y="6013473"/>
            <a:ext cx="9354345" cy="844527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추적되지 않음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: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저장소에 한 번도 </a:t>
            </a:r>
            <a:r>
              <a:rPr lang="ko-KR" altLang="en-US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들어간 적이 없는 파일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58" y="1690688"/>
            <a:ext cx="1600200" cy="1981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38200" y="1690688"/>
            <a:ext cx="3539898" cy="3539898"/>
            <a:chOff x="2015671" y="1690688"/>
            <a:chExt cx="3539898" cy="35398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3571" y="2339399"/>
              <a:ext cx="1587500" cy="12573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015671" y="1690688"/>
              <a:ext cx="3539898" cy="35398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07792" y="3857951"/>
              <a:ext cx="21595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atin typeface="Helvetica" charset="0"/>
                  <a:ea typeface="Helvetica" charset="0"/>
                  <a:cs typeface="Helvetica" charset="0"/>
                </a:rPr>
                <a:t>Working</a:t>
              </a:r>
            </a:p>
            <a:p>
              <a:pPr algn="ctr"/>
              <a:r>
                <a:rPr lang="en-US" sz="3600" b="1" dirty="0">
                  <a:latin typeface="Helvetica" charset="0"/>
                  <a:ea typeface="Helvetica" charset="0"/>
                  <a:cs typeface="Helvetica" charset="0"/>
                </a:rPr>
                <a:t>directory</a:t>
              </a:r>
            </a:p>
          </p:txBody>
        </p:sp>
      </p:grpSp>
      <p:cxnSp>
        <p:nvCxnSpPr>
          <p:cNvPr id="11" name="Straight Arrow Connector 10"/>
          <p:cNvCxnSpPr>
            <a:stCxn id="4" idx="1"/>
            <a:endCxn id="6" idx="3"/>
          </p:cNvCxnSpPr>
          <p:nvPr/>
        </p:nvCxnSpPr>
        <p:spPr>
          <a:xfrm flipH="1">
            <a:off x="3403600" y="2681288"/>
            <a:ext cx="4152258" cy="28676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00" y="3991263"/>
            <a:ext cx="7473916" cy="17403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0013" y="4409128"/>
            <a:ext cx="1961414" cy="101195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6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8.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파일 상태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unmodified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1418827" y="5703230"/>
            <a:ext cx="9354345" cy="11547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수정되지 않음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: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저장소에 있는 파일이 최초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1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회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후</a:t>
            </a:r>
            <a:b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</a:br>
            <a:r>
              <a:rPr lang="ko-KR" altLang="en-US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수정 된 내용이 없는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상태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936" y="3189287"/>
            <a:ext cx="5218579" cy="1056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3" y="1941965"/>
            <a:ext cx="5872796" cy="35507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35962" y="3902527"/>
            <a:ext cx="4826693" cy="4408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8.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파일 상태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modified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1418827" y="5703230"/>
            <a:ext cx="9354345" cy="11547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수정 된 상태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: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되었던 파일이 수정 된 상태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235200"/>
            <a:ext cx="8314920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4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8.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파일 상태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Staging Area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0" y="5741330"/>
            <a:ext cx="12191999" cy="9007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인덱싱 된 상태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: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수정되거나 새로운 파일이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Staging Area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에 올라간 상태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47" y="2235200"/>
            <a:ext cx="7792226" cy="2927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50100" y="5665130"/>
            <a:ext cx="4406900" cy="5832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0"/>
            <a:endCxn id="4" idx="2"/>
          </p:cNvCxnSpPr>
          <p:nvPr/>
        </p:nvCxnSpPr>
        <p:spPr>
          <a:xfrm flipH="1" flipV="1">
            <a:off x="6100560" y="5162550"/>
            <a:ext cx="3252990" cy="5025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276600" y="4629150"/>
            <a:ext cx="5295900" cy="4953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838200" y="1625073"/>
            <a:ext cx="10515600" cy="14956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버전을 통하여 변경사항을 확인 가능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버전관리가 뭔가요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45443"/>
            <a:ext cx="3708400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50" y="2686693"/>
            <a:ext cx="4749800" cy="3822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75098" y="3020992"/>
            <a:ext cx="2252401" cy="3935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88962" y="5625296"/>
            <a:ext cx="775504" cy="35881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4" idx="2"/>
            <a:endCxn id="5" idx="0"/>
          </p:cNvCxnSpPr>
          <p:nvPr/>
        </p:nvCxnSpPr>
        <p:spPr>
          <a:xfrm flipH="1">
            <a:off x="1776714" y="3414532"/>
            <a:ext cx="1224585" cy="22107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52892" y="6018836"/>
            <a:ext cx="1319514" cy="3665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5" idx="2"/>
            <a:endCxn id="8" idx="1"/>
          </p:cNvCxnSpPr>
          <p:nvPr/>
        </p:nvCxnSpPr>
        <p:spPr>
          <a:xfrm>
            <a:off x="1776714" y="5984111"/>
            <a:ext cx="376178" cy="21799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452360" y="5625296"/>
            <a:ext cx="1451610" cy="4678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8" idx="3"/>
            <a:endCxn id="12" idx="1"/>
          </p:cNvCxnSpPr>
          <p:nvPr/>
        </p:nvCxnSpPr>
        <p:spPr>
          <a:xfrm flipV="1">
            <a:off x="3472406" y="5859201"/>
            <a:ext cx="3979954" cy="34290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6126"/>
            <a:ext cx="4506910" cy="506027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61010" y="3418225"/>
            <a:ext cx="6008690" cy="11410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에는</a:t>
            </a: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여러가지 명령어가 있습니다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2500" y="2984500"/>
            <a:ext cx="444500" cy="3352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5561010" y="4561225"/>
            <a:ext cx="6008690" cy="172561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/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보이는게 다라고 생각하면 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큰 오산</a:t>
            </a:r>
          </a:p>
          <a:p>
            <a:pPr marL="0" indent="0" algn="ctr">
              <a:lnSpc>
                <a:spcPct val="150000"/>
              </a:lnSpc>
              <a:buFont typeface="Arial"/>
              <a:buNone/>
            </a:pP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숨은 복병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: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option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명령어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cxnSp>
        <p:nvCxnSpPr>
          <p:cNvPr id="8" name="Straight Arrow Connector 7"/>
          <p:cNvCxnSpPr>
            <a:endCxn id="3" idx="3"/>
          </p:cNvCxnSpPr>
          <p:nvPr/>
        </p:nvCxnSpPr>
        <p:spPr>
          <a:xfrm flipH="1">
            <a:off x="1397000" y="4171950"/>
            <a:ext cx="4960938" cy="4889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1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91655" y="4764425"/>
            <a:ext cx="6008690" cy="1616075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명령어를 </a:t>
            </a:r>
            <a:r>
              <a:rPr lang="ko-KR" altLang="en-US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다 외워야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하나요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?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머리 아픈데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50" y="2414756"/>
            <a:ext cx="17399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2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6"/>
          <p:cNvSpPr>
            <a:spLocks noGrp="1"/>
          </p:cNvSpPr>
          <p:nvPr>
            <p:ph idx="1"/>
          </p:nvPr>
        </p:nvSpPr>
        <p:spPr>
          <a:xfrm>
            <a:off x="1418827" y="4764425"/>
            <a:ext cx="9354345" cy="1616075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그래도 알 건 알아야죠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!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기본적인 몇 가지의 명령어만 알아도</a:t>
            </a:r>
          </a:p>
          <a:p>
            <a:pPr marL="0" indent="0" algn="ctr">
              <a:buNone/>
            </a:pPr>
            <a:r>
              <a:rPr lang="en-US" altLang="ko-KR" dirty="0" err="1"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 활용할 수 있답니다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!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2590800"/>
            <a:ext cx="23241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17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25908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963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status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status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9639300" cy="3135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8000" y="4762500"/>
            <a:ext cx="2832100" cy="584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30861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963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status -s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status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9639300" cy="1877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12416"/>
            <a:ext cx="9639300" cy="17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03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459105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add [file Name]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add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9639300" cy="31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034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459105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add [file Name]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add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9548318" cy="33742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90950" y="5695950"/>
            <a:ext cx="2266950" cy="5143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680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459105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add [file Name]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add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7903369" cy="33742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57400" y="5372100"/>
            <a:ext cx="3371850" cy="533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459105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add [file Name]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add(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일괄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9679746" cy="33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967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56007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add(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일괄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9679746" cy="3393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add . </a:t>
            </a:r>
            <a:r>
              <a:rPr lang="ko-KR" altLang="en-US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또는 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add *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5594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838200" y="1625073"/>
            <a:ext cx="10515600" cy="14956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버전을 통하여 변경사항을 작성한 작업자를 추적할 수도 있음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41" y="3677342"/>
            <a:ext cx="1447800" cy="1714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버전관리가 뭔가요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72895"/>
            <a:ext cx="7053470" cy="43233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3130" y="1690688"/>
            <a:ext cx="795131" cy="6822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490870" y="3180352"/>
            <a:ext cx="283430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341" y="3836092"/>
            <a:ext cx="1524000" cy="139700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5" idx="2"/>
          </p:cNvCxnSpPr>
          <p:nvPr/>
        </p:nvCxnSpPr>
        <p:spPr>
          <a:xfrm flipH="1">
            <a:off x="4325179" y="2372895"/>
            <a:ext cx="3725517" cy="80745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3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56007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add(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일괄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6462459" cy="3393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add . </a:t>
            </a:r>
            <a:r>
              <a:rPr lang="ko-KR" altLang="en-US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또는 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add *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4876800"/>
            <a:ext cx="4133850" cy="12001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196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93345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Commit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6462459" cy="33932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00" y="4876800"/>
            <a:ext cx="4133850" cy="12001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commit -message ‘Commit Message’ 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17598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93345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Commit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9304667" cy="3126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commit -message ‘Commit Message’ 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3638550"/>
            <a:ext cx="6762750" cy="2209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6203764"/>
            <a:ext cx="12191999" cy="6542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ko-KR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Hash</a:t>
            </a:r>
            <a:r>
              <a:rPr lang="ko-KR" altLang="en-US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 번호가 생성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되면서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Commit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된 파일들이 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스냅샷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으로 저장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7283" y="6136644"/>
            <a:ext cx="3080385" cy="63844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305050" y="4114800"/>
            <a:ext cx="15049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0"/>
          </p:cNvCxnSpPr>
          <p:nvPr/>
        </p:nvCxnSpPr>
        <p:spPr>
          <a:xfrm flipV="1">
            <a:off x="2657476" y="4114800"/>
            <a:ext cx="390524" cy="20218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67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93345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Commit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9304667" cy="3126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commit -m </a:t>
            </a:r>
            <a:r>
              <a:rPr lang="ko-KR" altLang="en-US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식의 축약형으로도 사용가능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3638550"/>
            <a:ext cx="6762750" cy="2209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Commit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83899"/>
            <a:ext cx="9304667" cy="2440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 메시지를 </a:t>
            </a:r>
            <a:r>
              <a:rPr lang="ko-KR" alt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입력하지 않았을 경우</a:t>
            </a:r>
            <a:endParaRPr lang="en-US" sz="2400" u="sng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39999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Commit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 메시지를 </a:t>
            </a:r>
            <a:r>
              <a:rPr lang="ko-KR" alt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입력하지 않았을 경우</a:t>
            </a:r>
            <a:endParaRPr lang="en-US" sz="2400" u="sng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83899"/>
            <a:ext cx="7438756" cy="24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740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Commit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 메시지를 </a:t>
            </a:r>
            <a:r>
              <a:rPr lang="ko-KR" alt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입력하지 않았을 경우</a:t>
            </a:r>
            <a:endParaRPr lang="en-US" sz="2400" u="sng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1"/>
          <a:stretch/>
        </p:blipFill>
        <p:spPr>
          <a:xfrm>
            <a:off x="838200" y="3078630"/>
            <a:ext cx="9304667" cy="34947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9300" y="5664200"/>
            <a:ext cx="5384800" cy="685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endCxn id="10" idx="0"/>
          </p:cNvCxnSpPr>
          <p:nvPr/>
        </p:nvCxnSpPr>
        <p:spPr>
          <a:xfrm flipH="1">
            <a:off x="3441700" y="2374900"/>
            <a:ext cx="3467100" cy="32893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mr-IN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-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Commit( </a:t>
            </a:r>
            <a:r>
              <a:rPr lang="en-US" altLang="ko-KR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ammend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기존 </a:t>
            </a:r>
            <a:r>
              <a:rPr lang="en-US" altLang="ko-KR" sz="3600" b="1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에 </a:t>
            </a:r>
            <a:r>
              <a:rPr 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을 다시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 해야할 경우</a:t>
            </a:r>
            <a:endParaRPr lang="en-US" sz="2400" u="sng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13" y="3078630"/>
            <a:ext cx="9137840" cy="3494701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>
            <a:off x="1618758" y="5097260"/>
            <a:ext cx="2672618" cy="37188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11"/>
          <p:cNvCxnSpPr>
            <a:endCxn id="7" idx="0"/>
          </p:cNvCxnSpPr>
          <p:nvPr/>
        </p:nvCxnSpPr>
        <p:spPr>
          <a:xfrm flipH="1">
            <a:off x="2955067" y="2400300"/>
            <a:ext cx="4118833" cy="269696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9"/>
          <p:cNvSpPr/>
          <p:nvPr/>
        </p:nvSpPr>
        <p:spPr>
          <a:xfrm>
            <a:off x="4579979" y="5554460"/>
            <a:ext cx="2007977" cy="37188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꺾인 연결선[E] 13"/>
          <p:cNvCxnSpPr>
            <a:stCxn id="7" idx="3"/>
            <a:endCxn id="13" idx="0"/>
          </p:cNvCxnSpPr>
          <p:nvPr/>
        </p:nvCxnSpPr>
        <p:spPr>
          <a:xfrm>
            <a:off x="4291376" y="5283201"/>
            <a:ext cx="1292592" cy="271259"/>
          </a:xfrm>
          <a:prstGeom prst="bentConnector2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4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mr-IN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-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Commit( </a:t>
            </a:r>
            <a:r>
              <a:rPr lang="en-US" altLang="ko-KR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ammend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기존 </a:t>
            </a:r>
            <a:r>
              <a:rPr lang="en-US" altLang="ko-KR" sz="3600" b="1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에 </a:t>
            </a:r>
            <a:r>
              <a:rPr 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을 다시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 해야할 경우</a:t>
            </a:r>
            <a:endParaRPr lang="en-US" sz="2400" u="sng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13" y="2869349"/>
            <a:ext cx="9137840" cy="2692523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>
            <a:off x="3733800" y="5097260"/>
            <a:ext cx="787400" cy="37188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11"/>
          <p:cNvCxnSpPr>
            <a:endCxn id="7" idx="0"/>
          </p:cNvCxnSpPr>
          <p:nvPr/>
        </p:nvCxnSpPr>
        <p:spPr>
          <a:xfrm flipH="1">
            <a:off x="4127500" y="2400300"/>
            <a:ext cx="2895602" cy="269696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3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mr-IN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-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Commit( </a:t>
            </a:r>
            <a:r>
              <a:rPr lang="en-US" altLang="ko-KR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ammend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기존 </a:t>
            </a:r>
            <a:r>
              <a:rPr lang="en-US" altLang="ko-KR" sz="3600" b="1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에 </a:t>
            </a:r>
            <a:r>
              <a:rPr 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을 다시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 해야할 경우</a:t>
            </a:r>
            <a:endParaRPr lang="en-US" sz="2400" u="sng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96" y="3758382"/>
            <a:ext cx="8879285" cy="1118383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>
            <a:off x="1587500" y="4292543"/>
            <a:ext cx="1816100" cy="6588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2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2419"/>
            <a:ext cx="2921000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37930"/>
            <a:ext cx="5636654" cy="1246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2" y="2545159"/>
            <a:ext cx="2857500" cy="1190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75" y="2110938"/>
            <a:ext cx="2857500" cy="895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4352863"/>
            <a:ext cx="4406900" cy="13081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1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버전관리가 뭔가요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48694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mr-IN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-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Commit( </a:t>
            </a:r>
            <a:r>
              <a:rPr lang="en-US" altLang="ko-KR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ammend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기존 </a:t>
            </a:r>
            <a:r>
              <a:rPr lang="en-US" altLang="ko-KR" sz="3600" b="1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에 </a:t>
            </a:r>
            <a:r>
              <a:rPr 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을 다시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 해야할 경우</a:t>
            </a:r>
            <a:endParaRPr lang="en-US" sz="2400" u="sng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8" y="2722135"/>
            <a:ext cx="8874841" cy="3190876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>
            <a:off x="1409688" y="4840024"/>
            <a:ext cx="1816100" cy="4949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mr-IN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-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Commit( </a:t>
            </a:r>
            <a:r>
              <a:rPr lang="en-US" altLang="ko-KR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ammend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기존 </a:t>
            </a:r>
            <a:r>
              <a:rPr lang="en-US" altLang="ko-KR" sz="3600" b="1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에 </a:t>
            </a:r>
            <a:r>
              <a:rPr 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을 다시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 해야할 경우</a:t>
            </a:r>
            <a:endParaRPr lang="en-US" sz="2400" u="sng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8" y="2830529"/>
            <a:ext cx="8874841" cy="2974087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>
            <a:off x="3071483" y="5424224"/>
            <a:ext cx="1997710" cy="4949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11"/>
          <p:cNvCxnSpPr>
            <a:endCxn id="7" idx="0"/>
          </p:cNvCxnSpPr>
          <p:nvPr/>
        </p:nvCxnSpPr>
        <p:spPr>
          <a:xfrm flipH="1">
            <a:off x="4070338" y="2400300"/>
            <a:ext cx="2952764" cy="30239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52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mr-IN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-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Commit( </a:t>
            </a:r>
            <a:r>
              <a:rPr lang="en-US" altLang="ko-KR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ammend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기존 </a:t>
            </a:r>
            <a:r>
              <a:rPr lang="en-US" altLang="ko-KR" sz="3600" b="1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에 </a:t>
            </a:r>
            <a:r>
              <a:rPr 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을 다시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 해야할 경우</a:t>
            </a:r>
            <a:endParaRPr lang="en-US" sz="2400" u="sng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03638"/>
            <a:ext cx="8940771" cy="4354362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>
            <a:off x="755650" y="3073228"/>
            <a:ext cx="1816100" cy="4090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11"/>
          <p:cNvCxnSpPr>
            <a:endCxn id="7" idx="0"/>
          </p:cNvCxnSpPr>
          <p:nvPr/>
        </p:nvCxnSpPr>
        <p:spPr>
          <a:xfrm flipH="1">
            <a:off x="1663700" y="2400300"/>
            <a:ext cx="5334000" cy="672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9"/>
          <p:cNvSpPr/>
          <p:nvPr/>
        </p:nvSpPr>
        <p:spPr>
          <a:xfrm>
            <a:off x="2584450" y="5816428"/>
            <a:ext cx="1816100" cy="4090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7" idx="2"/>
            <a:endCxn id="11" idx="0"/>
          </p:cNvCxnSpPr>
          <p:nvPr/>
        </p:nvCxnSpPr>
        <p:spPr>
          <a:xfrm>
            <a:off x="1663700" y="3482297"/>
            <a:ext cx="1828800" cy="233413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74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mr-IN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-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Commit( </a:t>
            </a:r>
            <a:r>
              <a:rPr lang="en-US" altLang="ko-KR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ammend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기존 </a:t>
            </a:r>
            <a:r>
              <a:rPr lang="en-US" altLang="ko-KR" sz="3600" b="1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에 </a:t>
            </a:r>
            <a:r>
              <a:rPr 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sz="3600" b="1" u="sng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을 다시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 해야할 경우</a:t>
            </a:r>
            <a:endParaRPr lang="en-US" sz="2400" u="sng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14018"/>
            <a:ext cx="8940771" cy="2054329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>
            <a:off x="1528024" y="3416530"/>
            <a:ext cx="2658952" cy="4090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11"/>
          <p:cNvCxnSpPr>
            <a:endCxn id="7" idx="0"/>
          </p:cNvCxnSpPr>
          <p:nvPr/>
        </p:nvCxnSpPr>
        <p:spPr>
          <a:xfrm flipH="1">
            <a:off x="2857500" y="2394088"/>
            <a:ext cx="4140200" cy="102244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9"/>
          <p:cNvSpPr/>
          <p:nvPr/>
        </p:nvSpPr>
        <p:spPr>
          <a:xfrm>
            <a:off x="2635250" y="4089458"/>
            <a:ext cx="1816100" cy="6857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7" idx="2"/>
            <a:endCxn id="11" idx="0"/>
          </p:cNvCxnSpPr>
          <p:nvPr/>
        </p:nvCxnSpPr>
        <p:spPr>
          <a:xfrm>
            <a:off x="2857500" y="3825599"/>
            <a:ext cx="685800" cy="2638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0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8200" y="1817502"/>
            <a:ext cx="28575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</a:t>
            </a:r>
            <a:r>
              <a:rPr lang="en-US" altLang="ko-KR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reflog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reflog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" b="21387"/>
          <a:stretch/>
        </p:blipFill>
        <p:spPr>
          <a:xfrm>
            <a:off x="820793" y="2855132"/>
            <a:ext cx="8386707" cy="39140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8500" y="3200400"/>
            <a:ext cx="977900" cy="3581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27200" y="3200400"/>
            <a:ext cx="977900" cy="3581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43200" y="3200400"/>
            <a:ext cx="6121400" cy="3581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40259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log(</a:t>
            </a:r>
            <a:r>
              <a:rPr lang="en-US" altLang="ko-KR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oneline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8100653" cy="2785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log </a:t>
            </a:r>
            <a:r>
              <a:rPr lang="uk-UA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--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oneline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3390" y="2962184"/>
            <a:ext cx="968121" cy="26909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216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20574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log(default)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0"/>
          <a:stretch/>
        </p:blipFill>
        <p:spPr>
          <a:xfrm>
            <a:off x="838200" y="2740831"/>
            <a:ext cx="6540500" cy="41171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3390" y="3178085"/>
            <a:ext cx="4173410" cy="4160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log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11" name="Rectangle 2"/>
          <p:cNvSpPr/>
          <p:nvPr/>
        </p:nvSpPr>
        <p:spPr>
          <a:xfrm>
            <a:off x="703390" y="4333785"/>
            <a:ext cx="4173410" cy="4160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"/>
          <p:cNvSpPr/>
          <p:nvPr/>
        </p:nvSpPr>
        <p:spPr>
          <a:xfrm>
            <a:off x="703390" y="5679985"/>
            <a:ext cx="4173410" cy="4160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690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43434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log(decorate)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7366000" cy="3385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log </a:t>
            </a:r>
            <a:r>
              <a:rPr lang="uk-UA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--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decorate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1600" y="3251200"/>
            <a:ext cx="1638300" cy="355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25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36703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log(graph)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17502"/>
            <a:ext cx="5943600" cy="4932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log </a:t>
            </a:r>
            <a:r>
              <a:rPr lang="uk-UA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--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graph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95900" y="2146300"/>
            <a:ext cx="482600" cy="4660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3" idx="1"/>
          </p:cNvCxnSpPr>
          <p:nvPr/>
        </p:nvCxnSpPr>
        <p:spPr>
          <a:xfrm>
            <a:off x="3784600" y="2487204"/>
            <a:ext cx="1511300" cy="198954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97409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log(mix)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6667500" cy="3947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log </a:t>
            </a:r>
            <a:r>
              <a:rPr lang="uk-UA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--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oneline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uk-UA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--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decorate </a:t>
            </a:r>
            <a:r>
              <a:rPr lang="uk-UA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--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graph -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num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200" y="1690688"/>
            <a:ext cx="2006600" cy="92333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13300" y="1690688"/>
            <a:ext cx="2260600" cy="92333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50100" y="1690688"/>
            <a:ext cx="1663700" cy="92333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64600" y="1690688"/>
            <a:ext cx="1295400" cy="92333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81100" y="3302000"/>
            <a:ext cx="673100" cy="318770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3900" y="3213100"/>
            <a:ext cx="431800" cy="327660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01800" y="3213100"/>
            <a:ext cx="1358900" cy="355600"/>
          </a:xfrm>
          <a:prstGeom prst="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2300" y="2740832"/>
            <a:ext cx="3898900" cy="3947862"/>
          </a:xfrm>
          <a:prstGeom prst="rect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3" idx="2"/>
            <a:endCxn id="7" idx="0"/>
          </p:cNvCxnSpPr>
          <p:nvPr/>
        </p:nvCxnSpPr>
        <p:spPr>
          <a:xfrm flipH="1">
            <a:off x="1517650" y="2614018"/>
            <a:ext cx="2228850" cy="6879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2"/>
          </p:cNvCxnSpPr>
          <p:nvPr/>
        </p:nvCxnSpPr>
        <p:spPr>
          <a:xfrm flipH="1">
            <a:off x="3060700" y="2614018"/>
            <a:ext cx="2882900" cy="5990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2"/>
          </p:cNvCxnSpPr>
          <p:nvPr/>
        </p:nvCxnSpPr>
        <p:spPr>
          <a:xfrm flipH="1">
            <a:off x="1155700" y="2614018"/>
            <a:ext cx="6826250" cy="5990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2"/>
            <a:endCxn id="14" idx="3"/>
          </p:cNvCxnSpPr>
          <p:nvPr/>
        </p:nvCxnSpPr>
        <p:spPr>
          <a:xfrm flipH="1">
            <a:off x="4521200" y="2614018"/>
            <a:ext cx="4991100" cy="21007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6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2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이 뭔가요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76500" y="4919280"/>
            <a:ext cx="7238999" cy="19409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ko-KR" altLang="en-US" sz="3200" dirty="0">
                <a:latin typeface="NanumGothic" charset="-127"/>
                <a:ea typeface="NanumGothic" charset="-127"/>
                <a:cs typeface="NanumGothic" charset="-127"/>
              </a:rPr>
              <a:t>만든이</a:t>
            </a:r>
          </a:p>
          <a:p>
            <a:pPr marL="0" indent="0" algn="ctr">
              <a:buNone/>
            </a:pPr>
            <a:r>
              <a:rPr lang="ko-KR" altLang="en-US" sz="4800" b="1" u="sng" dirty="0">
                <a:latin typeface="NanumGothic" charset="-127"/>
                <a:ea typeface="NanumGothic" charset="-127"/>
                <a:cs typeface="NanumGothic" charset="-127"/>
              </a:rPr>
              <a:t>리누스 토발즈</a:t>
            </a:r>
            <a:r>
              <a:rPr lang="ko-KR" altLang="en-US" sz="3200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sz="2400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sz="2400" dirty="0">
                <a:latin typeface="NanumGothic" charset="-127"/>
                <a:ea typeface="NanumGothic" charset="-127"/>
                <a:cs typeface="NanumGothic" charset="-127"/>
              </a:rPr>
              <a:t>핀란드</a:t>
            </a:r>
            <a:r>
              <a:rPr lang="en-US" altLang="ko-KR" sz="2400" dirty="0">
                <a:latin typeface="NanumGothic" charset="-127"/>
                <a:ea typeface="NanumGothic" charset="-127"/>
                <a:cs typeface="NanumGothic" charset="-127"/>
              </a:rPr>
              <a:t>,</a:t>
            </a:r>
            <a:r>
              <a:rPr lang="ko-KR" altLang="en-US" sz="2400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sz="2400" dirty="0">
                <a:latin typeface="NanumGothic" charset="-127"/>
                <a:ea typeface="NanumGothic" charset="-127"/>
                <a:cs typeface="NanumGothic" charset="-127"/>
              </a:rPr>
              <a:t>1969</a:t>
            </a:r>
            <a:r>
              <a:rPr lang="ko-KR" altLang="en-US" sz="2400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sz="2400" dirty="0">
                <a:latin typeface="NanumGothic" charset="-127"/>
                <a:ea typeface="NanumGothic" charset="-127"/>
                <a:cs typeface="NanumGothic" charset="-127"/>
              </a:rPr>
              <a:t>~)</a:t>
            </a:r>
            <a:endParaRPr lang="ko-KR" altLang="en-US" sz="2400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buNone/>
            </a:pPr>
            <a:r>
              <a:rPr lang="ko-KR" altLang="en-US" sz="24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리눅스의 아버지</a:t>
            </a:r>
            <a:endParaRPr lang="en-US" sz="2400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44" y="1352274"/>
            <a:ext cx="5350510" cy="356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380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109474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log(mix)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125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log </a:t>
            </a:r>
            <a:r>
              <a:rPr lang="uk-UA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--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oneline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uk-UA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--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decorate --graph --all(branch)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3"/>
            <a:ext cx="6934200" cy="38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233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휴식시간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4619625"/>
            <a:ext cx="10515600" cy="1616075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잠깐 쉴까요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?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  <a:p>
            <a:pPr marL="0" indent="0" algn="ctr"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여기서 더 하면 듣다가 </a:t>
            </a:r>
            <a:r>
              <a:rPr lang="ko-KR" altLang="en-US" sz="48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잠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들거에요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99" y="1690688"/>
            <a:ext cx="3766171" cy="264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14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-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Reset(option)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858500" cy="48926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--mixed (default)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: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옵션 명령어를 입력하지 않았을 시 기본적으로 적용되는 옵션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상태를 </a:t>
            </a:r>
            <a:r>
              <a:rPr lang="en-US" altLang="ko-KR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staging</a:t>
            </a:r>
            <a:r>
              <a:rPr lang="en-US" altLang="ko-KR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되기 전 상태로 변경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--soft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: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이전 </a:t>
            </a: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 </a:t>
            </a:r>
            <a:r>
              <a:rPr lang="en-US" altLang="ko-KR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staging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 상태로 되돌리며 </a:t>
            </a:r>
            <a:r>
              <a:rPr lang="en-US" altLang="ko-KR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Commit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은 하지 않는다</a:t>
            </a:r>
            <a:r>
              <a:rPr lang="en-US" altLang="ko-KR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en-US" altLang="ko-KR" dirty="0">
              <a:latin typeface="NanumGothic" charset="-127"/>
              <a:ea typeface="NanumGothic" charset="-127"/>
              <a:cs typeface="NanumGothic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Helvetica" charset="0"/>
                <a:ea typeface="Helvetica" charset="0"/>
                <a:cs typeface="Helvetica" charset="0"/>
              </a:rPr>
              <a:t>--hard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: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작업 디렉터리와 인덱스에 대한 변경사항을 저장하지 않고 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해당 로그 시점의 </a:t>
            </a:r>
            <a:r>
              <a:rPr lang="en-US" altLang="ko-KR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Commit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으로 </a:t>
            </a:r>
            <a:r>
              <a:rPr lang="en-US" altLang="ko-KR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HEAD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를 돌려버린다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ko-KR" altLang="en-US" b="1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주의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하여야 한다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작업트리의 커밋을 없애버린다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endParaRPr lang="ko-KR" altLang="en-US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52159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Reset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Helvetica" charset="0"/>
                <a:ea typeface="Helvetica" charset="0"/>
                <a:cs typeface="Helvetica" charset="0"/>
              </a:rPr>
              <a:t>Local Commit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을 되돌리고 싶을 때</a:t>
            </a:r>
            <a:endParaRPr lang="en-US" sz="2400" u="sng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16251"/>
            <a:ext cx="7772400" cy="29605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3900" y="3808412"/>
            <a:ext cx="4356100" cy="292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3900" y="4111624"/>
            <a:ext cx="2857500" cy="266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Elbow Connector 13"/>
          <p:cNvCxnSpPr/>
          <p:nvPr/>
        </p:nvCxnSpPr>
        <p:spPr>
          <a:xfrm rot="10800000" flipV="1">
            <a:off x="3581400" y="4100512"/>
            <a:ext cx="1498600" cy="158750"/>
          </a:xfrm>
          <a:prstGeom prst="bentConnector3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71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57277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Reset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reset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HEAD~Number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8750300" cy="15247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40150" y="3452426"/>
            <a:ext cx="1511300" cy="2813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8200" y="3732813"/>
            <a:ext cx="3213100" cy="2676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Elbow Connector 10"/>
          <p:cNvCxnSpPr>
            <a:stCxn id="7" idx="2"/>
            <a:endCxn id="9" idx="3"/>
          </p:cNvCxnSpPr>
          <p:nvPr/>
        </p:nvCxnSpPr>
        <p:spPr>
          <a:xfrm rot="5400000">
            <a:off x="4207122" y="3577978"/>
            <a:ext cx="132857" cy="444500"/>
          </a:xfrm>
          <a:prstGeom prst="bentConnector2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38200" y="4227521"/>
            <a:ext cx="32131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75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57277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Reset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reset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HEAD~Number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8343900" cy="39089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8500" y="4546600"/>
            <a:ext cx="4838700" cy="419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9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Reset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Helvetica" charset="0"/>
                <a:ea typeface="Helvetica" charset="0"/>
                <a:cs typeface="Helvetica" charset="0"/>
              </a:rPr>
              <a:t>Local Commit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을 되돌리고 싶을 때</a:t>
            </a:r>
            <a:endParaRPr lang="en-US" sz="2400" u="sng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16251"/>
            <a:ext cx="7772400" cy="29605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3900" y="3822700"/>
            <a:ext cx="4356100" cy="292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3900" y="4508499"/>
            <a:ext cx="6680200" cy="3619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7" idx="2"/>
            <a:endCxn id="11" idx="0"/>
          </p:cNvCxnSpPr>
          <p:nvPr/>
        </p:nvCxnSpPr>
        <p:spPr>
          <a:xfrm>
            <a:off x="2901950" y="4114800"/>
            <a:ext cx="1162050" cy="3936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68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57277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Reset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reset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HEAD~Number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64" y="2740832"/>
            <a:ext cx="8745971" cy="20294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40150" y="3452426"/>
            <a:ext cx="1511300" cy="2813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8200" y="3732813"/>
            <a:ext cx="3213100" cy="2676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Elbow Connector 10"/>
          <p:cNvCxnSpPr>
            <a:stCxn id="7" idx="2"/>
            <a:endCxn id="9" idx="3"/>
          </p:cNvCxnSpPr>
          <p:nvPr/>
        </p:nvCxnSpPr>
        <p:spPr>
          <a:xfrm rot="5400000">
            <a:off x="4207122" y="3577978"/>
            <a:ext cx="132857" cy="444500"/>
          </a:xfrm>
          <a:prstGeom prst="bentConnector2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38200" y="4227521"/>
            <a:ext cx="32131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8200" y="4494221"/>
            <a:ext cx="32131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38200" y="4743348"/>
            <a:ext cx="32131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94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14018"/>
            <a:ext cx="7563456" cy="354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Reset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Helvetica" charset="0"/>
                <a:ea typeface="Helvetica" charset="0"/>
                <a:cs typeface="Helvetica" charset="0"/>
              </a:rPr>
              <a:t>Local Commit</a:t>
            </a:r>
            <a:r>
              <a:rPr lang="ko-KR" altLang="en-US" sz="3600" b="1" dirty="0">
                <a:latin typeface="Helvetica" charset="0"/>
                <a:ea typeface="Helvetica" charset="0"/>
                <a:cs typeface="Helvetica" charset="0"/>
              </a:rPr>
              <a:t>을 되돌리고 싶을 때</a:t>
            </a:r>
            <a:endParaRPr lang="en-US" sz="2400" u="sng" dirty="0">
              <a:solidFill>
                <a:srgbClr val="FF0000"/>
              </a:solidFill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6600" y="4495800"/>
            <a:ext cx="7734300" cy="558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1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8200" y="1817502"/>
            <a:ext cx="57277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Reset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16251"/>
            <a:ext cx="7772400" cy="29605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3900" y="3822700"/>
            <a:ext cx="4356100" cy="292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3900" y="4508499"/>
            <a:ext cx="6680200" cy="3619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7" idx="2"/>
            <a:endCxn id="11" idx="0"/>
          </p:cNvCxnSpPr>
          <p:nvPr/>
        </p:nvCxnSpPr>
        <p:spPr>
          <a:xfrm>
            <a:off x="2901950" y="4114800"/>
            <a:ext cx="1162050" cy="3936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reset [Hash Number]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281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2</a:t>
            </a:r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. </a:t>
            </a:r>
            <a:r>
              <a:rPr lang="en-US" b="1" dirty="0" err="1">
                <a:latin typeface="NanumGothic ExtraBold" charset="-127"/>
                <a:ea typeface="NanumGothic ExtraBold" charset="-127"/>
                <a:cs typeface="NanumGothic ExtraBold" charset="-127"/>
              </a:rPr>
              <a:t>Git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이 뭔가요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?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4238119"/>
            <a:ext cx="10515600" cy="15481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ko-KR" sz="3200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sz="3200" dirty="0">
                <a:latin typeface="NanumGothic" charset="-127"/>
                <a:ea typeface="NanumGothic" charset="-127"/>
                <a:cs typeface="NanumGothic" charset="-127"/>
              </a:rPr>
              <a:t>英 속어</a:t>
            </a:r>
            <a:r>
              <a:rPr lang="en-US" altLang="ko-KR" sz="3200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r>
              <a:rPr lang="ko-KR" altLang="en-US" sz="3200" dirty="0">
                <a:latin typeface="NanumGothic" charset="-127"/>
                <a:ea typeface="NanumGothic" charset="-127"/>
                <a:cs typeface="NanumGothic" charset="-127"/>
              </a:rPr>
              <a:t> </a:t>
            </a:r>
            <a:r>
              <a:rPr lang="ko-KR" altLang="en-US" sz="4800" b="1" dirty="0">
                <a:solidFill>
                  <a:srgbClr val="FF0000"/>
                </a:solidFill>
                <a:latin typeface="NanumGothic ExtraBold" charset="-127"/>
                <a:ea typeface="NanumGothic ExtraBold" charset="-127"/>
                <a:cs typeface="NanumGothic ExtraBold" charset="-127"/>
              </a:rPr>
              <a:t>재수 없는</a:t>
            </a:r>
            <a:r>
              <a:rPr lang="en-US" altLang="ko-KR" sz="4800" b="1" dirty="0">
                <a:solidFill>
                  <a:srgbClr val="FF0000"/>
                </a:solidFill>
                <a:latin typeface="NanumGothic ExtraBold" charset="-127"/>
                <a:ea typeface="NanumGothic ExtraBold" charset="-127"/>
                <a:cs typeface="NanumGothic ExtraBold" charset="-127"/>
              </a:rPr>
              <a:t> </a:t>
            </a:r>
            <a:r>
              <a:rPr lang="ko-KR" altLang="en-US" sz="4800" b="1" dirty="0">
                <a:solidFill>
                  <a:srgbClr val="FF0000"/>
                </a:solidFill>
                <a:latin typeface="NanumGothic ExtraBold" charset="-127"/>
                <a:ea typeface="NanumGothic ExtraBold" charset="-127"/>
                <a:cs typeface="NanumGothic ExtraBold" charset="-127"/>
              </a:rPr>
              <a:t>놈</a:t>
            </a:r>
            <a:r>
              <a:rPr lang="en-US" altLang="ko-KR" sz="3200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sz="3200" dirty="0">
                <a:latin typeface="NanumGothic" charset="-127"/>
                <a:ea typeface="NanumGothic" charset="-127"/>
                <a:cs typeface="NanumGothic" charset="-127"/>
              </a:rPr>
              <a:t>[</a:t>
            </a:r>
            <a:r>
              <a:rPr lang="ko-KR" altLang="en-US" sz="3200" dirty="0">
                <a:latin typeface="NanumGothic" charset="-127"/>
                <a:ea typeface="NanumGothic" charset="-127"/>
                <a:cs typeface="NanumGothic" charset="-127"/>
              </a:rPr>
              <a:t>멍청한</a:t>
            </a:r>
            <a:r>
              <a:rPr lang="en-US" altLang="ko-KR" sz="3200" dirty="0">
                <a:latin typeface="NanumGothic" charset="-127"/>
                <a:ea typeface="NanumGothic" charset="-127"/>
                <a:cs typeface="NanumGothic" charset="-127"/>
              </a:rPr>
              <a:t>]</a:t>
            </a:r>
          </a:p>
          <a:p>
            <a:pPr marL="0" indent="0" algn="ctr">
              <a:buNone/>
            </a:pPr>
            <a:r>
              <a:rPr lang="en-US" altLang="ko-KR" sz="2400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sz="2400" dirty="0">
                <a:latin typeface="NanumGothic" charset="-127"/>
                <a:ea typeface="NanumGothic" charset="-127"/>
                <a:cs typeface="NanumGothic" charset="-127"/>
              </a:rPr>
              <a:t>네이버 사전</a:t>
            </a:r>
            <a:r>
              <a:rPr lang="en-US" altLang="ko-KR" sz="2400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2" y="2369091"/>
            <a:ext cx="28575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488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8200" y="1817502"/>
            <a:ext cx="57277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Reset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reset [Hash Number]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10146258" cy="23899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67963" y="3556000"/>
            <a:ext cx="1674259" cy="3377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21157" y="4178300"/>
            <a:ext cx="396468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0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8200" y="1817502"/>
            <a:ext cx="72136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Reset(soft option)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reset </a:t>
            </a:r>
            <a:r>
              <a:rPr lang="uk-UA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--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soft [Hash Number]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10058400" cy="3708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03700" y="3556000"/>
            <a:ext cx="2603500" cy="330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8800" y="5880100"/>
            <a:ext cx="4140200" cy="431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4" idx="2"/>
            <a:endCxn id="5" idx="0"/>
          </p:cNvCxnSpPr>
          <p:nvPr/>
        </p:nvCxnSpPr>
        <p:spPr>
          <a:xfrm flipH="1">
            <a:off x="3898900" y="3886200"/>
            <a:ext cx="1606550" cy="19939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80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8200" y="1817502"/>
            <a:ext cx="72136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Reset(hard option)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reset </a:t>
            </a:r>
            <a:r>
              <a:rPr lang="uk-UA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--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hard [Hash Number]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10058400" cy="29858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6400" y="3492500"/>
            <a:ext cx="2590800" cy="39628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50900" y="4170237"/>
            <a:ext cx="5029200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23900" y="5334000"/>
            <a:ext cx="5511800" cy="469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endCxn id="10" idx="0"/>
          </p:cNvCxnSpPr>
          <p:nvPr/>
        </p:nvCxnSpPr>
        <p:spPr>
          <a:xfrm>
            <a:off x="3365500" y="4170237"/>
            <a:ext cx="114300" cy="116376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0" grpId="1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70612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push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push origin [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BranchName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3"/>
            <a:ext cx="6908800" cy="40725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3600" y="5956300"/>
            <a:ext cx="4140200" cy="84438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514600" y="5469608"/>
            <a:ext cx="5626100" cy="48669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899400" y="4084613"/>
            <a:ext cx="40815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NanumGothic" charset="-127"/>
                <a:ea typeface="NanumGothic" charset="-127"/>
                <a:cs typeface="NanumGothic" charset="-127"/>
              </a:rPr>
              <a:t>로컬 저장소의 </a:t>
            </a:r>
            <a:r>
              <a:rPr lang="en-US" altLang="ko-KR" sz="2800" dirty="0">
                <a:latin typeface="NanumGothic" charset="-127"/>
                <a:ea typeface="NanumGothic" charset="-127"/>
                <a:cs typeface="NanumGothic" charset="-127"/>
              </a:rPr>
              <a:t>Commit</a:t>
            </a:r>
            <a:r>
              <a:rPr lang="ko-KR" altLang="en-US" sz="2800" dirty="0">
                <a:latin typeface="NanumGothic" charset="-127"/>
                <a:ea typeface="NanumGothic" charset="-127"/>
                <a:cs typeface="NanumGothic" charset="-127"/>
              </a:rPr>
              <a:t>을</a:t>
            </a:r>
          </a:p>
          <a:p>
            <a:pPr algn="ctr"/>
            <a:r>
              <a:rPr lang="ko-KR" altLang="en-US" sz="2800" dirty="0">
                <a:latin typeface="NanumGothic" charset="-127"/>
                <a:ea typeface="NanumGothic" charset="-127"/>
                <a:cs typeface="NanumGothic" charset="-127"/>
              </a:rPr>
              <a:t>원격 저장소에</a:t>
            </a:r>
          </a:p>
          <a:p>
            <a:pPr algn="ctr"/>
            <a:r>
              <a:rPr lang="ko-KR" altLang="en-US" sz="2800" dirty="0">
                <a:latin typeface="NanumGothic" charset="-127"/>
                <a:ea typeface="NanumGothic" charset="-127"/>
                <a:cs typeface="NanumGothic" charset="-127"/>
              </a:rPr>
              <a:t>반영하고 싶을 때 사용</a:t>
            </a:r>
            <a:endParaRPr lang="en-US" sz="28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40700" y="4559300"/>
            <a:ext cx="2857500" cy="91030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9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push(rejected)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689600" cy="46015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05" y="1690688"/>
            <a:ext cx="5431495" cy="460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56852" y="3303037"/>
            <a:ext cx="508819" cy="225710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944225" y="4042229"/>
            <a:ext cx="1100138" cy="20728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65671" y="3414713"/>
            <a:ext cx="9078554" cy="8858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3545207"/>
            <a:ext cx="12192000" cy="89255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Local Commit log != Remote Commit log</a:t>
            </a:r>
          </a:p>
        </p:txBody>
      </p:sp>
    </p:spTree>
    <p:extLst>
      <p:ext uri="{BB962C8B-B14F-4D97-AF65-F5344CB8AC3E}">
        <p14:creationId xmlns:p14="http://schemas.microsoft.com/office/powerpoint/2010/main" val="183485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8200" y="1817502"/>
            <a:ext cx="72136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remote Reset(hard option)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reset </a:t>
            </a:r>
            <a:r>
              <a:rPr lang="uk-UA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--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hard [Hash Number]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10058400" cy="38313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3900" y="3848100"/>
            <a:ext cx="6426200" cy="3175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3900" y="4749800"/>
            <a:ext cx="7175500" cy="3175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3900" y="5333999"/>
            <a:ext cx="9652000" cy="13649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676400" y="6248400"/>
            <a:ext cx="46736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76400" y="6546783"/>
            <a:ext cx="8407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99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8200" y="1817502"/>
            <a:ext cx="72136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remote Reset(hard option)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reset </a:t>
            </a:r>
            <a:r>
              <a:rPr lang="uk-UA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--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hard [Hash Number]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10058400" cy="20257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53200" y="3543300"/>
            <a:ext cx="990600" cy="3175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6800" y="4452505"/>
            <a:ext cx="2400300" cy="4040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0391" y="4452505"/>
            <a:ext cx="1983719" cy="4040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Elbow Connector 17"/>
          <p:cNvCxnSpPr>
            <a:stCxn id="11" idx="2"/>
            <a:endCxn id="17" idx="2"/>
          </p:cNvCxnSpPr>
          <p:nvPr/>
        </p:nvCxnSpPr>
        <p:spPr>
          <a:xfrm rot="16200000" flipH="1">
            <a:off x="4419600" y="2703945"/>
            <a:ext cx="12700" cy="4305301"/>
          </a:xfrm>
          <a:prstGeom prst="bentConnector3">
            <a:avLst>
              <a:gd name="adj1" fmla="val 180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6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- remote Reset(hard option)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16251"/>
            <a:ext cx="7772400" cy="29605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3900" y="3822700"/>
            <a:ext cx="4356100" cy="292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7" idx="2"/>
            <a:endCxn id="11" idx="0"/>
          </p:cNvCxnSpPr>
          <p:nvPr/>
        </p:nvCxnSpPr>
        <p:spPr>
          <a:xfrm>
            <a:off x="2901950" y="4114800"/>
            <a:ext cx="1162050" cy="3936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38200" y="1817502"/>
            <a:ext cx="721360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reset </a:t>
            </a:r>
            <a:r>
              <a:rPr lang="uk-UA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--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hard [Hash Number]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3768408"/>
            <a:ext cx="6680200" cy="7543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3900" y="4508499"/>
            <a:ext cx="6680200" cy="3619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" grpId="0" animBg="1"/>
      <p:bldP spid="11" grpId="0" animBg="1"/>
      <p:bldP spid="11" grpId="1" animBg="1"/>
      <p:bldP spid="11" grpId="2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1817502"/>
            <a:ext cx="2419350" cy="6697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fetch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69068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$ </a:t>
            </a:r>
            <a:r>
              <a:rPr lang="en-US" altLang="ko-KR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git</a:t>
            </a:r>
            <a:r>
              <a:rPr lang="en-US" altLang="ko-KR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fetch</a:t>
            </a:r>
            <a:endParaRPr lang="en-US" sz="2400" dirty="0">
              <a:latin typeface="NanumGothic" charset="-127"/>
              <a:ea typeface="NanumGothic" charset="-127"/>
              <a:cs typeface="NanumGothic" charset="-127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0832"/>
            <a:ext cx="6655420" cy="2533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1918138"/>
            <a:ext cx="4204320" cy="42755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4393581"/>
            <a:ext cx="3901068" cy="31223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7000" y="3233854"/>
            <a:ext cx="4204320" cy="5798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8" idx="3"/>
          </p:cNvCxnSpPr>
          <p:nvPr/>
        </p:nvCxnSpPr>
        <p:spPr>
          <a:xfrm flipV="1">
            <a:off x="4739268" y="3813717"/>
            <a:ext cx="3007732" cy="73598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47000" y="2429352"/>
            <a:ext cx="420432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???????????????</a:t>
            </a:r>
          </a:p>
        </p:txBody>
      </p:sp>
    </p:spTree>
    <p:extLst>
      <p:ext uri="{BB962C8B-B14F-4D97-AF65-F5344CB8AC3E}">
        <p14:creationId xmlns:p14="http://schemas.microsoft.com/office/powerpoint/2010/main" val="57818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2" grpId="1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9. </a:t>
            </a:r>
            <a:r>
              <a:rPr lang="ko-KR" altLang="en-US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명령어</a:t>
            </a:r>
            <a:r>
              <a:rPr lang="en-US" altLang="ko-KR" b="1" dirty="0">
                <a:latin typeface="NanumGothic ExtraBold" charset="-127"/>
                <a:ea typeface="NanumGothic ExtraBold" charset="-127"/>
                <a:cs typeface="NanumGothic ExtraBold" charset="-127"/>
              </a:rPr>
              <a:t> – fetch</a:t>
            </a:r>
            <a:endParaRPr lang="en-US" b="1" dirty="0">
              <a:latin typeface="NanumGothic ExtraBold" charset="-127"/>
              <a:ea typeface="NanumGothic ExtraBold" charset="-127"/>
              <a:cs typeface="NanumGothic ExtraBold" charset="-127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1" y="5691270"/>
            <a:ext cx="12192000" cy="105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원격 저장소의 </a:t>
            </a:r>
            <a:r>
              <a:rPr lang="ko-KR" altLang="en-US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변경내역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을 </a:t>
            </a:r>
            <a:r>
              <a:rPr lang="ko-KR" altLang="en-US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로컬 저장소에 반영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한다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 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(</a:t>
            </a: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갱신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)</a:t>
            </a:r>
          </a:p>
          <a:p>
            <a:pPr marL="0" indent="0" algn="ctr">
              <a:buFont typeface="Arial"/>
              <a:buNone/>
            </a:pPr>
            <a:r>
              <a:rPr lang="ko-KR" altLang="en-US" dirty="0">
                <a:latin typeface="NanumGothic" charset="-127"/>
                <a:ea typeface="NanumGothic" charset="-127"/>
                <a:cs typeface="NanumGothic" charset="-127"/>
              </a:rPr>
              <a:t>원격 저장소의 내용 확인만 하고 로컬에 위치한 데이터와 </a:t>
            </a:r>
            <a:r>
              <a:rPr lang="ko-KR" altLang="en-US" b="1" u="sng" dirty="0">
                <a:solidFill>
                  <a:srgbClr val="FF0000"/>
                </a:solidFill>
                <a:latin typeface="NanumGothic" charset="-127"/>
                <a:ea typeface="NanumGothic" charset="-127"/>
                <a:cs typeface="NanumGothic" charset="-127"/>
              </a:rPr>
              <a:t>병합은 하지 않는다</a:t>
            </a:r>
            <a:r>
              <a:rPr lang="en-US" altLang="ko-KR" dirty="0">
                <a:latin typeface="NanumGothic" charset="-127"/>
                <a:ea typeface="NanumGothic" charset="-127"/>
                <a:cs typeface="NanumGothic" charset="-127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30746"/>
            <a:ext cx="10058400" cy="29204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1961" y="4772722"/>
            <a:ext cx="5553307" cy="4683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endCxn id="4" idx="2"/>
          </p:cNvCxnSpPr>
          <p:nvPr/>
        </p:nvCxnSpPr>
        <p:spPr>
          <a:xfrm flipV="1">
            <a:off x="4248614" y="5241073"/>
            <a:ext cx="1" cy="4501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958683" y="5691270"/>
            <a:ext cx="1338146" cy="5284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32060" y="5691269"/>
            <a:ext cx="2852382" cy="5284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5" idx="0"/>
          </p:cNvCxnSpPr>
          <p:nvPr/>
        </p:nvCxnSpPr>
        <p:spPr>
          <a:xfrm>
            <a:off x="7025268" y="5241073"/>
            <a:ext cx="132983" cy="4501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49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5690</TotalTime>
  <Words>3419</Words>
  <Application>Microsoft Macintosh PowerPoint</Application>
  <PresentationFormat>와이드스크린</PresentationFormat>
  <Paragraphs>595</Paragraphs>
  <Slides>183</Slides>
  <Notes>38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183</vt:i4>
      </vt:variant>
    </vt:vector>
  </HeadingPairs>
  <TitlesOfParts>
    <vt:vector size="191" baseType="lpstr">
      <vt:lpstr>Nanum Gothic</vt:lpstr>
      <vt:lpstr>Nanum Gothic ExtraBold</vt:lpstr>
      <vt:lpstr>Arial</vt:lpstr>
      <vt:lpstr>Calibri</vt:lpstr>
      <vt:lpstr>Calibri Light</vt:lpstr>
      <vt:lpstr>Helvetica</vt:lpstr>
      <vt:lpstr>Helvetica Neue</vt:lpstr>
      <vt:lpstr>Office Theme</vt:lpstr>
      <vt:lpstr>나도 Git 좀 써보자!</vt:lpstr>
      <vt:lpstr>1. 버전관리가 뭔가요?</vt:lpstr>
      <vt:lpstr>1. 버전관리가 뭔가요?</vt:lpstr>
      <vt:lpstr>1. 버전관리가 뭔가요?</vt:lpstr>
      <vt:lpstr>1. 버전관리가 뭔가요?</vt:lpstr>
      <vt:lpstr>1. 버전관리가 뭔가요?</vt:lpstr>
      <vt:lpstr>1. 버전관리가 뭔가요?</vt:lpstr>
      <vt:lpstr>2. Git이 뭔가요?</vt:lpstr>
      <vt:lpstr>2. Git이 뭔가요?</vt:lpstr>
      <vt:lpstr>3. Git이 왜 대세인가요?</vt:lpstr>
      <vt:lpstr>3. Git이 왜 대세인가요?</vt:lpstr>
      <vt:lpstr>3. Git이 왜 대세인가요?</vt:lpstr>
      <vt:lpstr>3. Git이 왜 대세인가요?</vt:lpstr>
      <vt:lpstr>3. Git이 왜 대세인가요?</vt:lpstr>
      <vt:lpstr>3. Git이 왜 대세인가요?</vt:lpstr>
      <vt:lpstr>3. Git의 단점</vt:lpstr>
      <vt:lpstr>3. Git의 단점</vt:lpstr>
      <vt:lpstr>3. Git의 단점</vt:lpstr>
      <vt:lpstr>3. Git의 단점</vt:lpstr>
      <vt:lpstr>3. Git의 단점</vt:lpstr>
      <vt:lpstr>4. Git의 장점 및 특징</vt:lpstr>
      <vt:lpstr>4. Git의 장점 및 특징</vt:lpstr>
      <vt:lpstr>4. Git의 장점 및 특징</vt:lpstr>
      <vt:lpstr>4. Git의 장점 및 특징</vt:lpstr>
      <vt:lpstr>4. Git의 장점 및 특징</vt:lpstr>
      <vt:lpstr>4. Git의 장점 및 특징</vt:lpstr>
      <vt:lpstr>4. Git의 장점 및 특징</vt:lpstr>
      <vt:lpstr>4. Git의 장점 및 특징</vt:lpstr>
      <vt:lpstr>4. Git의 장점 및 특징</vt:lpstr>
      <vt:lpstr>5. Git 설치</vt:lpstr>
      <vt:lpstr>5. Git 설치</vt:lpstr>
      <vt:lpstr>5. Git 설치</vt:lpstr>
      <vt:lpstr>5. Git 설치</vt:lpstr>
      <vt:lpstr>5. Git 설치</vt:lpstr>
      <vt:lpstr>5. Git 설치</vt:lpstr>
      <vt:lpstr>6. 사용자 정보 설정</vt:lpstr>
      <vt:lpstr>6. 사용자 정보 설정</vt:lpstr>
      <vt:lpstr>7. Git 저장소 만들기</vt:lpstr>
      <vt:lpstr>7. Git 저장소 만들기</vt:lpstr>
      <vt:lpstr>7. Git 저장소 만들기</vt:lpstr>
      <vt:lpstr>8. 파일 상태</vt:lpstr>
      <vt:lpstr>8. 파일 상태</vt:lpstr>
      <vt:lpstr>8. 파일 상태 – Working directory</vt:lpstr>
      <vt:lpstr>8. 파일 상태 – Staging area</vt:lpstr>
      <vt:lpstr>8. 파일 상태 – Repository</vt:lpstr>
      <vt:lpstr>8. 파일 상태 - untracked</vt:lpstr>
      <vt:lpstr>8. 파일 상태 - unmodified</vt:lpstr>
      <vt:lpstr>8. 파일 상태 - modified</vt:lpstr>
      <vt:lpstr>8. 파일 상태 – Staging Area</vt:lpstr>
      <vt:lpstr>9. 명령어</vt:lpstr>
      <vt:lpstr>9. 명령어</vt:lpstr>
      <vt:lpstr>9. 명령어</vt:lpstr>
      <vt:lpstr>9. 명령어 - status</vt:lpstr>
      <vt:lpstr>9. 명령어 - status</vt:lpstr>
      <vt:lpstr>9. 명령어 - add</vt:lpstr>
      <vt:lpstr>9. 명령어 - add</vt:lpstr>
      <vt:lpstr>9. 명령어 - add</vt:lpstr>
      <vt:lpstr>9. 명령어 - add(일괄)</vt:lpstr>
      <vt:lpstr>9. 명령어 - add(일괄)</vt:lpstr>
      <vt:lpstr>9. 명령어 - add(일괄)</vt:lpstr>
      <vt:lpstr>9. 명령어 - Commit</vt:lpstr>
      <vt:lpstr>9. 명령어 - Commit</vt:lpstr>
      <vt:lpstr>9. 명령어 - Commit</vt:lpstr>
      <vt:lpstr>9. 명령어 - Commit</vt:lpstr>
      <vt:lpstr>9. 명령어 - Commit</vt:lpstr>
      <vt:lpstr>9. 명령어 - Commit</vt:lpstr>
      <vt:lpstr>9. 명령어 - Commit( ammend )</vt:lpstr>
      <vt:lpstr>9. 명령어 - Commit( ammend )</vt:lpstr>
      <vt:lpstr>9. 명령어 - Commit( ammend )</vt:lpstr>
      <vt:lpstr>9. 명령어 - Commit( ammend )</vt:lpstr>
      <vt:lpstr>9. 명령어 - Commit( ammend )</vt:lpstr>
      <vt:lpstr>9. 명령어 - Commit( ammend )</vt:lpstr>
      <vt:lpstr>9. 명령어 - Commit( ammend )</vt:lpstr>
      <vt:lpstr>9. 명령어 - reflog</vt:lpstr>
      <vt:lpstr>9. 명령어 - log(oneline)</vt:lpstr>
      <vt:lpstr>9. 명령어 - log(default)</vt:lpstr>
      <vt:lpstr>9. 명령어 - log(decorate)</vt:lpstr>
      <vt:lpstr>9. 명령어 - log(graph)</vt:lpstr>
      <vt:lpstr>9. 명령어 - log(mix)</vt:lpstr>
      <vt:lpstr>9. 명령어 - log(mix)</vt:lpstr>
      <vt:lpstr>휴식시간</vt:lpstr>
      <vt:lpstr>9. 명령어 - Reset(option)</vt:lpstr>
      <vt:lpstr>9. 명령어 - Reset</vt:lpstr>
      <vt:lpstr>9. 명령어 - Reset</vt:lpstr>
      <vt:lpstr>9. 명령어 - Reset</vt:lpstr>
      <vt:lpstr>9. 명령어 - Reset</vt:lpstr>
      <vt:lpstr>9. 명령어 - Reset</vt:lpstr>
      <vt:lpstr>9. 명령어 - Reset</vt:lpstr>
      <vt:lpstr>9. 명령어 - Reset</vt:lpstr>
      <vt:lpstr>9. 명령어 - Reset</vt:lpstr>
      <vt:lpstr>9. 명령어 - Reset(soft option)</vt:lpstr>
      <vt:lpstr>9. 명령어 - Reset(hard option)</vt:lpstr>
      <vt:lpstr>9. 명령어 - push</vt:lpstr>
      <vt:lpstr>9. 명령어 – push(rejected)</vt:lpstr>
      <vt:lpstr>9. 명령어 – remote Reset(hard option)</vt:lpstr>
      <vt:lpstr>9. 명령어 – remote Reset(hard option)</vt:lpstr>
      <vt:lpstr>9. 명령어 - remote Reset(hard option)</vt:lpstr>
      <vt:lpstr>9. 명령어 – fetch</vt:lpstr>
      <vt:lpstr>9. 명령어 – fetch</vt:lpstr>
      <vt:lpstr>9. 명령어 – fetch</vt:lpstr>
      <vt:lpstr>9. 명령어 – fetch</vt:lpstr>
      <vt:lpstr>9. 명령어 – fetch</vt:lpstr>
      <vt:lpstr>9. 명령어 – fetch</vt:lpstr>
      <vt:lpstr>9. 명령어 – fetch</vt:lpstr>
      <vt:lpstr>9. 명령어 – fetch</vt:lpstr>
      <vt:lpstr>9. 명령어 – fetch</vt:lpstr>
      <vt:lpstr>9. 명령어 – fetch</vt:lpstr>
      <vt:lpstr>9. 명령어 – fetch</vt:lpstr>
      <vt:lpstr>9. 명령어 - fetch (결론)</vt:lpstr>
      <vt:lpstr>9. 명령어 - pull(변동사항 없을 경우)</vt:lpstr>
      <vt:lpstr>9. 명령어 - pull(나의 Commit이 있을 때)</vt:lpstr>
      <vt:lpstr>9. 명령어 - pull</vt:lpstr>
      <vt:lpstr>9. 명령어 - pull</vt:lpstr>
      <vt:lpstr>9. 명령어 - pull</vt:lpstr>
      <vt:lpstr>9. 명령어 - pull(merge conflict)</vt:lpstr>
      <vt:lpstr>9. 명령어 - pull(merge conflict)</vt:lpstr>
      <vt:lpstr>9. 명령어 - pull(merge conflict)</vt:lpstr>
      <vt:lpstr>9. 명령어 - pull(merge conflict)</vt:lpstr>
      <vt:lpstr>9. 명령어 - pull(merge conflict)</vt:lpstr>
      <vt:lpstr>9. 명령어 - pull(결론)</vt:lpstr>
      <vt:lpstr>9. 명령어 – pull + fetch</vt:lpstr>
      <vt:lpstr>9. 명령어 – stash</vt:lpstr>
      <vt:lpstr>9. 명령어 – stash</vt:lpstr>
      <vt:lpstr>9. 명령어 – stash</vt:lpstr>
      <vt:lpstr>9. 명령어 – stash</vt:lpstr>
      <vt:lpstr>9. 명령어 – stash</vt:lpstr>
      <vt:lpstr>9. 명령어 – stash</vt:lpstr>
      <vt:lpstr>9. 명령어 – stash</vt:lpstr>
      <vt:lpstr>9. 명령어 – stash</vt:lpstr>
      <vt:lpstr>휴식시간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10. Branch</vt:lpstr>
      <vt:lpstr>11. Merge( fast-forward )</vt:lpstr>
      <vt:lpstr>11. Merge( fast-forward )</vt:lpstr>
      <vt:lpstr>11. Merge( 3-way Merge )</vt:lpstr>
      <vt:lpstr>11. Merge( 3-way Merge )</vt:lpstr>
      <vt:lpstr>11. Merge( 3-way Merge )</vt:lpstr>
      <vt:lpstr>11. Git을 쉽게 쓸 수 있는 방법이 없을까요?</vt:lpstr>
      <vt:lpstr>11. Git을 쉽게 쓸 수 있는 방법이 없을까요?</vt:lpstr>
      <vt:lpstr>11. Git을 쉽게 쓸 수 있는 방법이 없을까요?</vt:lpstr>
      <vt:lpstr>12. GUI 프로그램의 장점</vt:lpstr>
      <vt:lpstr>12. GUI 프로그램의 장점</vt:lpstr>
      <vt:lpstr>12. GUI 프로그램의 장점</vt:lpstr>
      <vt:lpstr>12. GUI 프로그램의 장점</vt:lpstr>
      <vt:lpstr>12. GUI 프로그램의 단점</vt:lpstr>
      <vt:lpstr>12. GUI 프로그램의 단점</vt:lpstr>
      <vt:lpstr>12. GUI 프로그램의 단점</vt:lpstr>
      <vt:lpstr>12. GUI 프로그램의 단점</vt:lpstr>
      <vt:lpstr>13. + @</vt:lpstr>
      <vt:lpstr>13. + @</vt:lpstr>
      <vt:lpstr>13. + @</vt:lpstr>
      <vt:lpstr>14. #Hash Tag</vt:lpstr>
      <vt:lpstr>14. #Hash Tag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Git 입문</dc:title>
  <dc:creator>Microsoft Office User</dc:creator>
  <cp:lastModifiedBy>박재선</cp:lastModifiedBy>
  <cp:revision>509</cp:revision>
  <dcterms:created xsi:type="dcterms:W3CDTF">2016-08-20T06:36:44Z</dcterms:created>
  <dcterms:modified xsi:type="dcterms:W3CDTF">2021-04-02T06:42:33Z</dcterms:modified>
</cp:coreProperties>
</file>